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400" r:id="rId4"/>
    <p:sldId id="833" r:id="rId5"/>
    <p:sldId id="738" r:id="rId6"/>
    <p:sldId id="739" r:id="rId7"/>
    <p:sldId id="746" r:id="rId8"/>
    <p:sldId id="815" r:id="rId9"/>
    <p:sldId id="791" r:id="rId10"/>
    <p:sldId id="768" r:id="rId11"/>
    <p:sldId id="729" r:id="rId12"/>
    <p:sldId id="386" r:id="rId13"/>
    <p:sldId id="862" r:id="rId14"/>
    <p:sldId id="863" r:id="rId15"/>
    <p:sldId id="861" r:id="rId16"/>
    <p:sldId id="864" r:id="rId17"/>
    <p:sldId id="835" r:id="rId18"/>
    <p:sldId id="263" r:id="rId19"/>
    <p:sldId id="836" r:id="rId20"/>
    <p:sldId id="837" r:id="rId21"/>
    <p:sldId id="808" r:id="rId22"/>
    <p:sldId id="838" r:id="rId23"/>
    <p:sldId id="841" r:id="rId24"/>
    <p:sldId id="860" r:id="rId25"/>
    <p:sldId id="282" r:id="rId26"/>
    <p:sldId id="283" r:id="rId27"/>
    <p:sldId id="831" r:id="rId28"/>
    <p:sldId id="865" r:id="rId29"/>
    <p:sldId id="8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77"/>
    <a:srgbClr val="FEB942"/>
    <a:srgbClr val="76BC20"/>
    <a:srgbClr val="429DCF"/>
    <a:srgbClr val="3A7FA5"/>
    <a:srgbClr val="40A2D8"/>
    <a:srgbClr val="0796A7"/>
    <a:srgbClr val="819AD9"/>
    <a:srgbClr val="81B6D9"/>
    <a:srgbClr val="045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58"/>
    <p:restoredTop sz="84452"/>
  </p:normalViewPr>
  <p:slideViewPr>
    <p:cSldViewPr snapToGrid="0">
      <p:cViewPr varScale="1">
        <p:scale>
          <a:sx n="106" d="100"/>
          <a:sy n="106" d="100"/>
        </p:scale>
        <p:origin x="640"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B57DF-0DD8-E84A-9577-DFA0D1DB35ED}" type="doc">
      <dgm:prSet loTypeId="urn:microsoft.com/office/officeart/2005/8/layout/chevron1" loCatId="" qsTypeId="urn:microsoft.com/office/officeart/2005/8/quickstyle/simple4" qsCatId="simple" csTypeId="urn:microsoft.com/office/officeart/2005/8/colors/accent1_3" csCatId="accent1" phldr="1"/>
      <dgm:spPr/>
    </dgm:pt>
    <dgm:pt modelId="{4C0FC7B0-3D10-2D46-8B06-779258CD2B60}">
      <dgm:prSet phldrT="[Text]"/>
      <dgm:spPr>
        <a:solidFill>
          <a:srgbClr val="FFC000"/>
        </a:solidFill>
      </dgm:spPr>
      <dgm:t>
        <a:bodyPr/>
        <a:lstStyle/>
        <a:p>
          <a:r>
            <a:rPr lang="en-US" dirty="0"/>
            <a:t>2001</a:t>
          </a:r>
        </a:p>
      </dgm:t>
    </dgm:pt>
    <dgm:pt modelId="{992AC35A-264E-2D41-AC37-43C106E53486}" type="parTrans" cxnId="{DCE2A488-79F6-554D-8590-9855EAB5C987}">
      <dgm:prSet/>
      <dgm:spPr/>
      <dgm:t>
        <a:bodyPr/>
        <a:lstStyle/>
        <a:p>
          <a:endParaRPr lang="en-US"/>
        </a:p>
      </dgm:t>
    </dgm:pt>
    <dgm:pt modelId="{76B21E60-7C93-6C4F-844D-01EB1415F235}" type="sibTrans" cxnId="{DCE2A488-79F6-554D-8590-9855EAB5C987}">
      <dgm:prSet/>
      <dgm:spPr/>
      <dgm:t>
        <a:bodyPr/>
        <a:lstStyle/>
        <a:p>
          <a:endParaRPr lang="en-US"/>
        </a:p>
      </dgm:t>
    </dgm:pt>
    <dgm:pt modelId="{7A58752F-7BB3-9D46-A2CC-C6F25F77CC67}">
      <dgm:prSet phldrT="[Text]"/>
      <dgm:spPr>
        <a:solidFill>
          <a:srgbClr val="FFC000"/>
        </a:solidFill>
      </dgm:spPr>
      <dgm:t>
        <a:bodyPr/>
        <a:lstStyle/>
        <a:p>
          <a:r>
            <a:rPr lang="en-US" dirty="0"/>
            <a:t>2017</a:t>
          </a:r>
        </a:p>
      </dgm:t>
    </dgm:pt>
    <dgm:pt modelId="{8045D38C-B7FA-CE4C-A7A8-A5499F7623E4}" type="parTrans" cxnId="{BEB2C2E9-86F8-2143-902D-04AF1DACAA2A}">
      <dgm:prSet/>
      <dgm:spPr/>
      <dgm:t>
        <a:bodyPr/>
        <a:lstStyle/>
        <a:p>
          <a:endParaRPr lang="en-US"/>
        </a:p>
      </dgm:t>
    </dgm:pt>
    <dgm:pt modelId="{3D6E93AE-CBB2-D145-88F6-CBDBFA2EF8D5}" type="sibTrans" cxnId="{BEB2C2E9-86F8-2143-902D-04AF1DACAA2A}">
      <dgm:prSet/>
      <dgm:spPr/>
      <dgm:t>
        <a:bodyPr/>
        <a:lstStyle/>
        <a:p>
          <a:endParaRPr lang="en-US"/>
        </a:p>
      </dgm:t>
    </dgm:pt>
    <dgm:pt modelId="{D554D3E1-6061-FB4C-984E-E49CCC7ACA56}">
      <dgm:prSet phldrT="[Text]"/>
      <dgm:spPr/>
      <dgm:t>
        <a:bodyPr/>
        <a:lstStyle/>
        <a:p>
          <a:r>
            <a:rPr lang="en-US" dirty="0"/>
            <a:t>2002</a:t>
          </a:r>
        </a:p>
      </dgm:t>
    </dgm:pt>
    <dgm:pt modelId="{DC411E5F-232F-494B-91E7-77F8C95780E5}" type="parTrans" cxnId="{55E4194F-FE22-374E-B5A1-DA788DF604DE}">
      <dgm:prSet/>
      <dgm:spPr/>
      <dgm:t>
        <a:bodyPr/>
        <a:lstStyle/>
        <a:p>
          <a:endParaRPr lang="en-US"/>
        </a:p>
      </dgm:t>
    </dgm:pt>
    <dgm:pt modelId="{40C027A2-DAC1-EC43-B0F6-C912230E2C7F}" type="sibTrans" cxnId="{55E4194F-FE22-374E-B5A1-DA788DF604DE}">
      <dgm:prSet/>
      <dgm:spPr/>
      <dgm:t>
        <a:bodyPr/>
        <a:lstStyle/>
        <a:p>
          <a:endParaRPr lang="en-US"/>
        </a:p>
      </dgm:t>
    </dgm:pt>
    <dgm:pt modelId="{8960AD1B-82CD-6241-8C67-734020CCC255}">
      <dgm:prSet phldrT="[Text]"/>
      <dgm:spPr/>
      <dgm:t>
        <a:bodyPr/>
        <a:lstStyle/>
        <a:p>
          <a:r>
            <a:rPr lang="en-US" dirty="0"/>
            <a:t>2003</a:t>
          </a:r>
        </a:p>
      </dgm:t>
    </dgm:pt>
    <dgm:pt modelId="{30B4E0C5-DCE2-0B40-89CF-B04C2CC60146}" type="parTrans" cxnId="{48141DE3-2FED-5F4D-B604-623667DF9824}">
      <dgm:prSet/>
      <dgm:spPr/>
      <dgm:t>
        <a:bodyPr/>
        <a:lstStyle/>
        <a:p>
          <a:endParaRPr lang="en-US"/>
        </a:p>
      </dgm:t>
    </dgm:pt>
    <dgm:pt modelId="{C459A37C-E908-3A4E-BC7D-8464AAF2A4F5}" type="sibTrans" cxnId="{48141DE3-2FED-5F4D-B604-623667DF9824}">
      <dgm:prSet/>
      <dgm:spPr/>
      <dgm:t>
        <a:bodyPr/>
        <a:lstStyle/>
        <a:p>
          <a:endParaRPr lang="en-US"/>
        </a:p>
      </dgm:t>
    </dgm:pt>
    <dgm:pt modelId="{4ED64141-BADD-334A-912F-27BDCB192A6E}">
      <dgm:prSet phldrT="[Text]"/>
      <dgm:spPr/>
      <dgm:t>
        <a:bodyPr/>
        <a:lstStyle/>
        <a:p>
          <a:r>
            <a:rPr lang="en-US" dirty="0"/>
            <a:t>2004</a:t>
          </a:r>
        </a:p>
      </dgm:t>
    </dgm:pt>
    <dgm:pt modelId="{582B0A7C-DAB1-7440-9A5A-F31C89F97A1E}" type="parTrans" cxnId="{4F3E6A70-5DC6-FB4F-B970-9A71D0DB2119}">
      <dgm:prSet/>
      <dgm:spPr/>
      <dgm:t>
        <a:bodyPr/>
        <a:lstStyle/>
        <a:p>
          <a:endParaRPr lang="en-US"/>
        </a:p>
      </dgm:t>
    </dgm:pt>
    <dgm:pt modelId="{A87D3A7C-E725-E84D-9B87-5ED352521642}" type="sibTrans" cxnId="{4F3E6A70-5DC6-FB4F-B970-9A71D0DB2119}">
      <dgm:prSet/>
      <dgm:spPr/>
      <dgm:t>
        <a:bodyPr/>
        <a:lstStyle/>
        <a:p>
          <a:endParaRPr lang="en-US"/>
        </a:p>
      </dgm:t>
    </dgm:pt>
    <dgm:pt modelId="{EC4372E5-979D-334B-9035-9FB75BAE6EC6}">
      <dgm:prSet phldrT="[Text]"/>
      <dgm:spPr/>
      <dgm:t>
        <a:bodyPr/>
        <a:lstStyle/>
        <a:p>
          <a:r>
            <a:rPr lang="en-US" dirty="0"/>
            <a:t>2005</a:t>
          </a:r>
        </a:p>
      </dgm:t>
    </dgm:pt>
    <dgm:pt modelId="{14188755-38DD-744B-A181-45BEC48AB493}" type="parTrans" cxnId="{DB112229-E04D-0643-9585-82C26B05B226}">
      <dgm:prSet/>
      <dgm:spPr/>
      <dgm:t>
        <a:bodyPr/>
        <a:lstStyle/>
        <a:p>
          <a:endParaRPr lang="en-US"/>
        </a:p>
      </dgm:t>
    </dgm:pt>
    <dgm:pt modelId="{2276A442-AEFF-F34A-AD46-B85E667CF279}" type="sibTrans" cxnId="{DB112229-E04D-0643-9585-82C26B05B226}">
      <dgm:prSet/>
      <dgm:spPr/>
      <dgm:t>
        <a:bodyPr/>
        <a:lstStyle/>
        <a:p>
          <a:endParaRPr lang="en-US"/>
        </a:p>
      </dgm:t>
    </dgm:pt>
    <dgm:pt modelId="{34AD9F33-AD82-FF47-A409-6749FF55ADBC}">
      <dgm:prSet phldrT="[Text]"/>
      <dgm:spPr/>
      <dgm:t>
        <a:bodyPr/>
        <a:lstStyle/>
        <a:p>
          <a:r>
            <a:rPr lang="en-US" dirty="0"/>
            <a:t>2006</a:t>
          </a:r>
        </a:p>
      </dgm:t>
    </dgm:pt>
    <dgm:pt modelId="{59430B27-F46E-864A-9BCE-6ECB48A4AA1A}" type="parTrans" cxnId="{FF7CB1DD-5196-BE4B-8FE4-BE959ED1975C}">
      <dgm:prSet/>
      <dgm:spPr/>
      <dgm:t>
        <a:bodyPr/>
        <a:lstStyle/>
        <a:p>
          <a:endParaRPr lang="en-US"/>
        </a:p>
      </dgm:t>
    </dgm:pt>
    <dgm:pt modelId="{CE2D0400-6A26-164D-87E6-DCC2761C2DD5}" type="sibTrans" cxnId="{FF7CB1DD-5196-BE4B-8FE4-BE959ED1975C}">
      <dgm:prSet/>
      <dgm:spPr/>
      <dgm:t>
        <a:bodyPr/>
        <a:lstStyle/>
        <a:p>
          <a:endParaRPr lang="en-US"/>
        </a:p>
      </dgm:t>
    </dgm:pt>
    <dgm:pt modelId="{F48521EE-1D70-5944-A670-AA7A754F9D79}">
      <dgm:prSet phldrT="[Text]"/>
      <dgm:spPr/>
      <dgm:t>
        <a:bodyPr/>
        <a:lstStyle/>
        <a:p>
          <a:r>
            <a:rPr lang="en-US" dirty="0"/>
            <a:t>2007</a:t>
          </a:r>
        </a:p>
      </dgm:t>
    </dgm:pt>
    <dgm:pt modelId="{05F344DB-6B2A-A844-B9E5-7A431681D9CF}" type="parTrans" cxnId="{07C8FCCB-A964-1049-ADB7-C38FEB398118}">
      <dgm:prSet/>
      <dgm:spPr/>
      <dgm:t>
        <a:bodyPr/>
        <a:lstStyle/>
        <a:p>
          <a:endParaRPr lang="en-US"/>
        </a:p>
      </dgm:t>
    </dgm:pt>
    <dgm:pt modelId="{3F06E562-C376-A34F-BEF6-6DE944F1B87A}" type="sibTrans" cxnId="{07C8FCCB-A964-1049-ADB7-C38FEB398118}">
      <dgm:prSet/>
      <dgm:spPr/>
      <dgm:t>
        <a:bodyPr/>
        <a:lstStyle/>
        <a:p>
          <a:endParaRPr lang="en-US"/>
        </a:p>
      </dgm:t>
    </dgm:pt>
    <dgm:pt modelId="{9F7CF0EE-8D96-FF41-AC10-50F32E9A9483}">
      <dgm:prSet phldrT="[Text]"/>
      <dgm:spPr/>
      <dgm:t>
        <a:bodyPr/>
        <a:lstStyle/>
        <a:p>
          <a:r>
            <a:rPr lang="en-US" dirty="0"/>
            <a:t>2008</a:t>
          </a:r>
        </a:p>
      </dgm:t>
    </dgm:pt>
    <dgm:pt modelId="{BEF61DCA-357D-A147-8ED7-BB881944A767}" type="parTrans" cxnId="{9E3CD617-AF28-2549-A7E5-5FD3BFC99C69}">
      <dgm:prSet/>
      <dgm:spPr/>
      <dgm:t>
        <a:bodyPr/>
        <a:lstStyle/>
        <a:p>
          <a:endParaRPr lang="en-US"/>
        </a:p>
      </dgm:t>
    </dgm:pt>
    <dgm:pt modelId="{46C8F1B8-3744-894F-BF4C-497356DCD22B}" type="sibTrans" cxnId="{9E3CD617-AF28-2549-A7E5-5FD3BFC99C69}">
      <dgm:prSet/>
      <dgm:spPr/>
      <dgm:t>
        <a:bodyPr/>
        <a:lstStyle/>
        <a:p>
          <a:endParaRPr lang="en-US"/>
        </a:p>
      </dgm:t>
    </dgm:pt>
    <dgm:pt modelId="{B918B495-E12F-6E4C-99B1-16053747FED4}">
      <dgm:prSet phldrT="[Text]"/>
      <dgm:spPr/>
      <dgm:t>
        <a:bodyPr/>
        <a:lstStyle/>
        <a:p>
          <a:r>
            <a:rPr lang="en-US" dirty="0"/>
            <a:t>2009</a:t>
          </a:r>
        </a:p>
      </dgm:t>
    </dgm:pt>
    <dgm:pt modelId="{5F852118-B920-8D4A-8401-2F40D737FDF0}" type="parTrans" cxnId="{CB284A90-164F-C64F-AFD4-60D7245C323D}">
      <dgm:prSet/>
      <dgm:spPr/>
      <dgm:t>
        <a:bodyPr/>
        <a:lstStyle/>
        <a:p>
          <a:endParaRPr lang="en-US"/>
        </a:p>
      </dgm:t>
    </dgm:pt>
    <dgm:pt modelId="{D9DD8F89-57EA-AF45-9B11-99BE9923F2E3}" type="sibTrans" cxnId="{CB284A90-164F-C64F-AFD4-60D7245C323D}">
      <dgm:prSet/>
      <dgm:spPr/>
      <dgm:t>
        <a:bodyPr/>
        <a:lstStyle/>
        <a:p>
          <a:endParaRPr lang="en-US"/>
        </a:p>
      </dgm:t>
    </dgm:pt>
    <dgm:pt modelId="{3A52A521-8955-3048-8D27-6C667DEA1652}">
      <dgm:prSet phldrT="[Text]"/>
      <dgm:spPr/>
      <dgm:t>
        <a:bodyPr/>
        <a:lstStyle/>
        <a:p>
          <a:r>
            <a:rPr lang="en-US" dirty="0"/>
            <a:t>2010</a:t>
          </a:r>
        </a:p>
      </dgm:t>
    </dgm:pt>
    <dgm:pt modelId="{A133D36C-412D-4546-94D0-2DCF9F725141}" type="parTrans" cxnId="{A699D5A6-6443-BC4A-8F13-C3C2F1D9219D}">
      <dgm:prSet/>
      <dgm:spPr/>
      <dgm:t>
        <a:bodyPr/>
        <a:lstStyle/>
        <a:p>
          <a:endParaRPr lang="en-US"/>
        </a:p>
      </dgm:t>
    </dgm:pt>
    <dgm:pt modelId="{22B46424-A77A-EC4A-A837-C1AE62A1CC8B}" type="sibTrans" cxnId="{A699D5A6-6443-BC4A-8F13-C3C2F1D9219D}">
      <dgm:prSet/>
      <dgm:spPr/>
      <dgm:t>
        <a:bodyPr/>
        <a:lstStyle/>
        <a:p>
          <a:endParaRPr lang="en-US"/>
        </a:p>
      </dgm:t>
    </dgm:pt>
    <dgm:pt modelId="{837797F8-D479-1A4D-9F0F-70566944B9B3}">
      <dgm:prSet phldrT="[Text]"/>
      <dgm:spPr>
        <a:solidFill>
          <a:srgbClr val="FFC000"/>
        </a:solidFill>
      </dgm:spPr>
      <dgm:t>
        <a:bodyPr/>
        <a:lstStyle/>
        <a:p>
          <a:r>
            <a:rPr lang="en-US" dirty="0"/>
            <a:t>2011</a:t>
          </a:r>
        </a:p>
      </dgm:t>
    </dgm:pt>
    <dgm:pt modelId="{0C78A1CF-0B6F-1D44-AF6C-109CB510995A}" type="parTrans" cxnId="{34EF5DEC-607D-5A48-80FD-F3A91D2E71E5}">
      <dgm:prSet/>
      <dgm:spPr/>
      <dgm:t>
        <a:bodyPr/>
        <a:lstStyle/>
        <a:p>
          <a:endParaRPr lang="en-US"/>
        </a:p>
      </dgm:t>
    </dgm:pt>
    <dgm:pt modelId="{A7E51ED2-2310-EA48-9926-D6F787271074}" type="sibTrans" cxnId="{34EF5DEC-607D-5A48-80FD-F3A91D2E71E5}">
      <dgm:prSet/>
      <dgm:spPr/>
      <dgm:t>
        <a:bodyPr/>
        <a:lstStyle/>
        <a:p>
          <a:endParaRPr lang="en-US"/>
        </a:p>
      </dgm:t>
    </dgm:pt>
    <dgm:pt modelId="{B7D7C7DE-A46E-B449-A50C-DE92081D9D9B}">
      <dgm:prSet phldrT="[Text]"/>
      <dgm:spPr/>
      <dgm:t>
        <a:bodyPr/>
        <a:lstStyle/>
        <a:p>
          <a:r>
            <a:rPr lang="en-US" dirty="0"/>
            <a:t>2012</a:t>
          </a:r>
        </a:p>
      </dgm:t>
    </dgm:pt>
    <dgm:pt modelId="{0D7733DB-3BCC-B642-BD7D-8BDF6825703B}" type="parTrans" cxnId="{60D8DEBB-F15D-9B46-8BEE-EE3BAC6C47EA}">
      <dgm:prSet/>
      <dgm:spPr/>
      <dgm:t>
        <a:bodyPr/>
        <a:lstStyle/>
        <a:p>
          <a:endParaRPr lang="en-US"/>
        </a:p>
      </dgm:t>
    </dgm:pt>
    <dgm:pt modelId="{43636479-6E0F-AB46-8EB5-3EADEAC1AEEC}" type="sibTrans" cxnId="{60D8DEBB-F15D-9B46-8BEE-EE3BAC6C47EA}">
      <dgm:prSet/>
      <dgm:spPr/>
      <dgm:t>
        <a:bodyPr/>
        <a:lstStyle/>
        <a:p>
          <a:endParaRPr lang="en-US"/>
        </a:p>
      </dgm:t>
    </dgm:pt>
    <dgm:pt modelId="{49F88208-414E-0848-BF1E-E601AB496360}">
      <dgm:prSet phldrT="[Text]"/>
      <dgm:spPr/>
      <dgm:t>
        <a:bodyPr/>
        <a:lstStyle/>
        <a:p>
          <a:r>
            <a:rPr lang="en-US" dirty="0"/>
            <a:t>2013</a:t>
          </a:r>
        </a:p>
      </dgm:t>
    </dgm:pt>
    <dgm:pt modelId="{79C31416-5F4C-8C40-98E5-1C8229A06F92}" type="parTrans" cxnId="{9762741F-CED5-0A45-8E3D-AAF26E339C39}">
      <dgm:prSet/>
      <dgm:spPr/>
      <dgm:t>
        <a:bodyPr/>
        <a:lstStyle/>
        <a:p>
          <a:endParaRPr lang="en-US"/>
        </a:p>
      </dgm:t>
    </dgm:pt>
    <dgm:pt modelId="{7B02B172-38C4-B547-A3A5-AD7DFBAED990}" type="sibTrans" cxnId="{9762741F-CED5-0A45-8E3D-AAF26E339C39}">
      <dgm:prSet/>
      <dgm:spPr/>
      <dgm:t>
        <a:bodyPr/>
        <a:lstStyle/>
        <a:p>
          <a:endParaRPr lang="en-US"/>
        </a:p>
      </dgm:t>
    </dgm:pt>
    <dgm:pt modelId="{99540E39-1129-C74C-9364-38B41A9F2015}">
      <dgm:prSet phldrT="[Text]"/>
      <dgm:spPr/>
      <dgm:t>
        <a:bodyPr/>
        <a:lstStyle/>
        <a:p>
          <a:r>
            <a:rPr lang="en-US" dirty="0"/>
            <a:t>2014</a:t>
          </a:r>
        </a:p>
      </dgm:t>
    </dgm:pt>
    <dgm:pt modelId="{E1AC2379-78E8-0843-BDE8-06B8CDDBD162}" type="parTrans" cxnId="{209DBC9F-5EC9-6C4A-8004-7101F5382921}">
      <dgm:prSet/>
      <dgm:spPr/>
      <dgm:t>
        <a:bodyPr/>
        <a:lstStyle/>
        <a:p>
          <a:endParaRPr lang="en-US"/>
        </a:p>
      </dgm:t>
    </dgm:pt>
    <dgm:pt modelId="{797ACAA2-B68A-3B4A-8AA9-C53F25D35EC6}" type="sibTrans" cxnId="{209DBC9F-5EC9-6C4A-8004-7101F5382921}">
      <dgm:prSet/>
      <dgm:spPr/>
      <dgm:t>
        <a:bodyPr/>
        <a:lstStyle/>
        <a:p>
          <a:endParaRPr lang="en-US"/>
        </a:p>
      </dgm:t>
    </dgm:pt>
    <dgm:pt modelId="{C81D782E-E855-D34C-9E5F-6621DE916989}">
      <dgm:prSet phldrT="[Text]"/>
      <dgm:spPr/>
      <dgm:t>
        <a:bodyPr/>
        <a:lstStyle/>
        <a:p>
          <a:r>
            <a:rPr lang="en-US" dirty="0"/>
            <a:t>2015</a:t>
          </a:r>
        </a:p>
      </dgm:t>
    </dgm:pt>
    <dgm:pt modelId="{D9A9716F-D77C-CA40-A757-87545D980806}" type="parTrans" cxnId="{6E8C5FC0-779E-5F46-95C2-943875EDA366}">
      <dgm:prSet/>
      <dgm:spPr/>
      <dgm:t>
        <a:bodyPr/>
        <a:lstStyle/>
        <a:p>
          <a:endParaRPr lang="en-US"/>
        </a:p>
      </dgm:t>
    </dgm:pt>
    <dgm:pt modelId="{C177D16B-EA26-A24F-AD10-5DACD6758DD6}" type="sibTrans" cxnId="{6E8C5FC0-779E-5F46-95C2-943875EDA366}">
      <dgm:prSet/>
      <dgm:spPr/>
      <dgm:t>
        <a:bodyPr/>
        <a:lstStyle/>
        <a:p>
          <a:endParaRPr lang="en-US"/>
        </a:p>
      </dgm:t>
    </dgm:pt>
    <dgm:pt modelId="{02843DB1-1E59-D94F-A462-2313549D9BC3}">
      <dgm:prSet phldrT="[Text]"/>
      <dgm:spPr>
        <a:solidFill>
          <a:srgbClr val="FFC000"/>
        </a:solidFill>
      </dgm:spPr>
      <dgm:t>
        <a:bodyPr/>
        <a:lstStyle/>
        <a:p>
          <a:r>
            <a:rPr lang="en-US" dirty="0"/>
            <a:t>2016</a:t>
          </a:r>
        </a:p>
      </dgm:t>
    </dgm:pt>
    <dgm:pt modelId="{E318BDE3-5C05-5A42-8638-6F05F08E6184}" type="parTrans" cxnId="{31558D66-843D-BA4A-A8EA-9BDBABF34CBF}">
      <dgm:prSet/>
      <dgm:spPr/>
      <dgm:t>
        <a:bodyPr/>
        <a:lstStyle/>
        <a:p>
          <a:endParaRPr lang="en-US"/>
        </a:p>
      </dgm:t>
    </dgm:pt>
    <dgm:pt modelId="{CB65204F-E30E-E44F-8FC6-A47D507B2C6B}" type="sibTrans" cxnId="{31558D66-843D-BA4A-A8EA-9BDBABF34CBF}">
      <dgm:prSet/>
      <dgm:spPr/>
      <dgm:t>
        <a:bodyPr/>
        <a:lstStyle/>
        <a:p>
          <a:endParaRPr lang="en-US"/>
        </a:p>
      </dgm:t>
    </dgm:pt>
    <dgm:pt modelId="{704ED9C8-FAB8-584D-9251-ACB22028E37A}" type="pres">
      <dgm:prSet presAssocID="{053B57DF-0DD8-E84A-9577-DFA0D1DB35ED}" presName="Name0" presStyleCnt="0">
        <dgm:presLayoutVars>
          <dgm:dir/>
          <dgm:animLvl val="lvl"/>
          <dgm:resizeHandles val="exact"/>
        </dgm:presLayoutVars>
      </dgm:prSet>
      <dgm:spPr/>
    </dgm:pt>
    <dgm:pt modelId="{8E35346E-AE5F-4E43-BF3E-0F55260D2D04}" type="pres">
      <dgm:prSet presAssocID="{4C0FC7B0-3D10-2D46-8B06-779258CD2B60}" presName="parTxOnly" presStyleLbl="node1" presStyleIdx="0" presStyleCnt="17">
        <dgm:presLayoutVars>
          <dgm:chMax val="0"/>
          <dgm:chPref val="0"/>
          <dgm:bulletEnabled val="1"/>
        </dgm:presLayoutVars>
      </dgm:prSet>
      <dgm:spPr/>
    </dgm:pt>
    <dgm:pt modelId="{9B191E58-26D7-EF40-AFA3-C71CDE2D4749}" type="pres">
      <dgm:prSet presAssocID="{76B21E60-7C93-6C4F-844D-01EB1415F235}" presName="parTxOnlySpace" presStyleCnt="0"/>
      <dgm:spPr/>
    </dgm:pt>
    <dgm:pt modelId="{74C7B7DB-CD45-5C4D-8CF6-BA6762BC3D96}" type="pres">
      <dgm:prSet presAssocID="{D554D3E1-6061-FB4C-984E-E49CCC7ACA56}" presName="parTxOnly" presStyleLbl="node1" presStyleIdx="1" presStyleCnt="17">
        <dgm:presLayoutVars>
          <dgm:chMax val="0"/>
          <dgm:chPref val="0"/>
          <dgm:bulletEnabled val="1"/>
        </dgm:presLayoutVars>
      </dgm:prSet>
      <dgm:spPr/>
    </dgm:pt>
    <dgm:pt modelId="{F826F961-00DF-9D4C-BA26-9328706216E7}" type="pres">
      <dgm:prSet presAssocID="{40C027A2-DAC1-EC43-B0F6-C912230E2C7F}" presName="parTxOnlySpace" presStyleCnt="0"/>
      <dgm:spPr/>
    </dgm:pt>
    <dgm:pt modelId="{5A188D61-EF8F-BC40-87F8-926C47CB469F}" type="pres">
      <dgm:prSet presAssocID="{8960AD1B-82CD-6241-8C67-734020CCC255}" presName="parTxOnly" presStyleLbl="node1" presStyleIdx="2" presStyleCnt="17">
        <dgm:presLayoutVars>
          <dgm:chMax val="0"/>
          <dgm:chPref val="0"/>
          <dgm:bulletEnabled val="1"/>
        </dgm:presLayoutVars>
      </dgm:prSet>
      <dgm:spPr/>
    </dgm:pt>
    <dgm:pt modelId="{B2788A15-0C2E-6641-985F-D72A35B1ECA7}" type="pres">
      <dgm:prSet presAssocID="{C459A37C-E908-3A4E-BC7D-8464AAF2A4F5}" presName="parTxOnlySpace" presStyleCnt="0"/>
      <dgm:spPr/>
    </dgm:pt>
    <dgm:pt modelId="{A5460C89-7A5C-904C-BF5E-EC59FE07C0AE}" type="pres">
      <dgm:prSet presAssocID="{4ED64141-BADD-334A-912F-27BDCB192A6E}" presName="parTxOnly" presStyleLbl="node1" presStyleIdx="3" presStyleCnt="17">
        <dgm:presLayoutVars>
          <dgm:chMax val="0"/>
          <dgm:chPref val="0"/>
          <dgm:bulletEnabled val="1"/>
        </dgm:presLayoutVars>
      </dgm:prSet>
      <dgm:spPr/>
    </dgm:pt>
    <dgm:pt modelId="{E760A50D-CF21-0349-83B8-DE97E1160CC4}" type="pres">
      <dgm:prSet presAssocID="{A87D3A7C-E725-E84D-9B87-5ED352521642}" presName="parTxOnlySpace" presStyleCnt="0"/>
      <dgm:spPr/>
    </dgm:pt>
    <dgm:pt modelId="{ECD18B5E-B55A-064D-B28C-AA51BC8B32D6}" type="pres">
      <dgm:prSet presAssocID="{EC4372E5-979D-334B-9035-9FB75BAE6EC6}" presName="parTxOnly" presStyleLbl="node1" presStyleIdx="4" presStyleCnt="17">
        <dgm:presLayoutVars>
          <dgm:chMax val="0"/>
          <dgm:chPref val="0"/>
          <dgm:bulletEnabled val="1"/>
        </dgm:presLayoutVars>
      </dgm:prSet>
      <dgm:spPr/>
    </dgm:pt>
    <dgm:pt modelId="{FE1ECC95-AF8D-C84B-86D7-4F8CAFEB82B6}" type="pres">
      <dgm:prSet presAssocID="{2276A442-AEFF-F34A-AD46-B85E667CF279}" presName="parTxOnlySpace" presStyleCnt="0"/>
      <dgm:spPr/>
    </dgm:pt>
    <dgm:pt modelId="{4A8387AE-F227-1E48-B3AC-22297B9FFB67}" type="pres">
      <dgm:prSet presAssocID="{34AD9F33-AD82-FF47-A409-6749FF55ADBC}" presName="parTxOnly" presStyleLbl="node1" presStyleIdx="5" presStyleCnt="17">
        <dgm:presLayoutVars>
          <dgm:chMax val="0"/>
          <dgm:chPref val="0"/>
          <dgm:bulletEnabled val="1"/>
        </dgm:presLayoutVars>
      </dgm:prSet>
      <dgm:spPr/>
    </dgm:pt>
    <dgm:pt modelId="{639C51AC-B071-544A-AB3D-8DD88C101FF5}" type="pres">
      <dgm:prSet presAssocID="{CE2D0400-6A26-164D-87E6-DCC2761C2DD5}" presName="parTxOnlySpace" presStyleCnt="0"/>
      <dgm:spPr/>
    </dgm:pt>
    <dgm:pt modelId="{35AFBCBF-F811-114C-BEDE-92081035AEAF}" type="pres">
      <dgm:prSet presAssocID="{F48521EE-1D70-5944-A670-AA7A754F9D79}" presName="parTxOnly" presStyleLbl="node1" presStyleIdx="6" presStyleCnt="17">
        <dgm:presLayoutVars>
          <dgm:chMax val="0"/>
          <dgm:chPref val="0"/>
          <dgm:bulletEnabled val="1"/>
        </dgm:presLayoutVars>
      </dgm:prSet>
      <dgm:spPr/>
    </dgm:pt>
    <dgm:pt modelId="{C7591D35-DD55-5C48-BE29-3D41D327BF72}" type="pres">
      <dgm:prSet presAssocID="{3F06E562-C376-A34F-BEF6-6DE944F1B87A}" presName="parTxOnlySpace" presStyleCnt="0"/>
      <dgm:spPr/>
    </dgm:pt>
    <dgm:pt modelId="{7DBB2D8C-FC58-E84C-845D-8E535487BDD7}" type="pres">
      <dgm:prSet presAssocID="{9F7CF0EE-8D96-FF41-AC10-50F32E9A9483}" presName="parTxOnly" presStyleLbl="node1" presStyleIdx="7" presStyleCnt="17">
        <dgm:presLayoutVars>
          <dgm:chMax val="0"/>
          <dgm:chPref val="0"/>
          <dgm:bulletEnabled val="1"/>
        </dgm:presLayoutVars>
      </dgm:prSet>
      <dgm:spPr/>
    </dgm:pt>
    <dgm:pt modelId="{77D358EA-63CB-AD40-9D01-F6C995732A4F}" type="pres">
      <dgm:prSet presAssocID="{46C8F1B8-3744-894F-BF4C-497356DCD22B}" presName="parTxOnlySpace" presStyleCnt="0"/>
      <dgm:spPr/>
    </dgm:pt>
    <dgm:pt modelId="{2FD077BC-0FB9-A544-96C9-00FEB6F41E12}" type="pres">
      <dgm:prSet presAssocID="{B918B495-E12F-6E4C-99B1-16053747FED4}" presName="parTxOnly" presStyleLbl="node1" presStyleIdx="8" presStyleCnt="17">
        <dgm:presLayoutVars>
          <dgm:chMax val="0"/>
          <dgm:chPref val="0"/>
          <dgm:bulletEnabled val="1"/>
        </dgm:presLayoutVars>
      </dgm:prSet>
      <dgm:spPr/>
    </dgm:pt>
    <dgm:pt modelId="{BBA39350-0ABA-9143-A5E9-5F3A78961E03}" type="pres">
      <dgm:prSet presAssocID="{D9DD8F89-57EA-AF45-9B11-99BE9923F2E3}" presName="parTxOnlySpace" presStyleCnt="0"/>
      <dgm:spPr/>
    </dgm:pt>
    <dgm:pt modelId="{F2CDF85E-5A54-EF41-ADC5-283B1BB12AF4}" type="pres">
      <dgm:prSet presAssocID="{3A52A521-8955-3048-8D27-6C667DEA1652}" presName="parTxOnly" presStyleLbl="node1" presStyleIdx="9" presStyleCnt="17">
        <dgm:presLayoutVars>
          <dgm:chMax val="0"/>
          <dgm:chPref val="0"/>
          <dgm:bulletEnabled val="1"/>
        </dgm:presLayoutVars>
      </dgm:prSet>
      <dgm:spPr/>
    </dgm:pt>
    <dgm:pt modelId="{956C582F-F62A-484A-8F24-942900E46CBD}" type="pres">
      <dgm:prSet presAssocID="{22B46424-A77A-EC4A-A837-C1AE62A1CC8B}" presName="parTxOnlySpace" presStyleCnt="0"/>
      <dgm:spPr/>
    </dgm:pt>
    <dgm:pt modelId="{BD0BC45C-26CA-A54B-A19D-C4EED88F410C}" type="pres">
      <dgm:prSet presAssocID="{837797F8-D479-1A4D-9F0F-70566944B9B3}" presName="parTxOnly" presStyleLbl="node1" presStyleIdx="10" presStyleCnt="17">
        <dgm:presLayoutVars>
          <dgm:chMax val="0"/>
          <dgm:chPref val="0"/>
          <dgm:bulletEnabled val="1"/>
        </dgm:presLayoutVars>
      </dgm:prSet>
      <dgm:spPr/>
    </dgm:pt>
    <dgm:pt modelId="{7C351CB3-22C2-D544-A628-1558B36AE46E}" type="pres">
      <dgm:prSet presAssocID="{A7E51ED2-2310-EA48-9926-D6F787271074}" presName="parTxOnlySpace" presStyleCnt="0"/>
      <dgm:spPr/>
    </dgm:pt>
    <dgm:pt modelId="{E821A7B5-A868-2147-A94F-6A74BCF854AA}" type="pres">
      <dgm:prSet presAssocID="{B7D7C7DE-A46E-B449-A50C-DE92081D9D9B}" presName="parTxOnly" presStyleLbl="node1" presStyleIdx="11" presStyleCnt="17">
        <dgm:presLayoutVars>
          <dgm:chMax val="0"/>
          <dgm:chPref val="0"/>
          <dgm:bulletEnabled val="1"/>
        </dgm:presLayoutVars>
      </dgm:prSet>
      <dgm:spPr/>
    </dgm:pt>
    <dgm:pt modelId="{4D71B376-000C-C44F-A7F3-896751F130B2}" type="pres">
      <dgm:prSet presAssocID="{43636479-6E0F-AB46-8EB5-3EADEAC1AEEC}" presName="parTxOnlySpace" presStyleCnt="0"/>
      <dgm:spPr/>
    </dgm:pt>
    <dgm:pt modelId="{EE6E2BF7-553C-0041-B3C6-B8592C02B064}" type="pres">
      <dgm:prSet presAssocID="{49F88208-414E-0848-BF1E-E601AB496360}" presName="parTxOnly" presStyleLbl="node1" presStyleIdx="12" presStyleCnt="17">
        <dgm:presLayoutVars>
          <dgm:chMax val="0"/>
          <dgm:chPref val="0"/>
          <dgm:bulletEnabled val="1"/>
        </dgm:presLayoutVars>
      </dgm:prSet>
      <dgm:spPr/>
    </dgm:pt>
    <dgm:pt modelId="{4ADFA34C-0B5A-0D41-9135-7D15453D2C07}" type="pres">
      <dgm:prSet presAssocID="{7B02B172-38C4-B547-A3A5-AD7DFBAED990}" presName="parTxOnlySpace" presStyleCnt="0"/>
      <dgm:spPr/>
    </dgm:pt>
    <dgm:pt modelId="{3E1C9E28-CC14-034E-A496-7832E4F711FC}" type="pres">
      <dgm:prSet presAssocID="{99540E39-1129-C74C-9364-38B41A9F2015}" presName="parTxOnly" presStyleLbl="node1" presStyleIdx="13" presStyleCnt="17">
        <dgm:presLayoutVars>
          <dgm:chMax val="0"/>
          <dgm:chPref val="0"/>
          <dgm:bulletEnabled val="1"/>
        </dgm:presLayoutVars>
      </dgm:prSet>
      <dgm:spPr/>
    </dgm:pt>
    <dgm:pt modelId="{43C4DFB6-F2B9-014D-B859-32A4AEBE8658}" type="pres">
      <dgm:prSet presAssocID="{797ACAA2-B68A-3B4A-8AA9-C53F25D35EC6}" presName="parTxOnlySpace" presStyleCnt="0"/>
      <dgm:spPr/>
    </dgm:pt>
    <dgm:pt modelId="{E9C77A4A-2FBB-D248-8D12-E4A9ADEB92EF}" type="pres">
      <dgm:prSet presAssocID="{C81D782E-E855-D34C-9E5F-6621DE916989}" presName="parTxOnly" presStyleLbl="node1" presStyleIdx="14" presStyleCnt="17">
        <dgm:presLayoutVars>
          <dgm:chMax val="0"/>
          <dgm:chPref val="0"/>
          <dgm:bulletEnabled val="1"/>
        </dgm:presLayoutVars>
      </dgm:prSet>
      <dgm:spPr/>
    </dgm:pt>
    <dgm:pt modelId="{F68E5F5E-7EB7-7640-8A22-8016A56F8555}" type="pres">
      <dgm:prSet presAssocID="{C177D16B-EA26-A24F-AD10-5DACD6758DD6}" presName="parTxOnlySpace" presStyleCnt="0"/>
      <dgm:spPr/>
    </dgm:pt>
    <dgm:pt modelId="{077896D4-C2D7-984A-9C47-5D46101BBE81}" type="pres">
      <dgm:prSet presAssocID="{02843DB1-1E59-D94F-A462-2313549D9BC3}" presName="parTxOnly" presStyleLbl="node1" presStyleIdx="15" presStyleCnt="17">
        <dgm:presLayoutVars>
          <dgm:chMax val="0"/>
          <dgm:chPref val="0"/>
          <dgm:bulletEnabled val="1"/>
        </dgm:presLayoutVars>
      </dgm:prSet>
      <dgm:spPr/>
    </dgm:pt>
    <dgm:pt modelId="{D8790B5C-3202-4C4B-B3C5-F409D8371C39}" type="pres">
      <dgm:prSet presAssocID="{CB65204F-E30E-E44F-8FC6-A47D507B2C6B}" presName="parTxOnlySpace" presStyleCnt="0"/>
      <dgm:spPr/>
    </dgm:pt>
    <dgm:pt modelId="{0A7374B1-EB3C-0B45-A056-A48C5B5E8DB1}" type="pres">
      <dgm:prSet presAssocID="{7A58752F-7BB3-9D46-A2CC-C6F25F77CC67}" presName="parTxOnly" presStyleLbl="node1" presStyleIdx="16" presStyleCnt="17">
        <dgm:presLayoutVars>
          <dgm:chMax val="0"/>
          <dgm:chPref val="0"/>
          <dgm:bulletEnabled val="1"/>
        </dgm:presLayoutVars>
      </dgm:prSet>
      <dgm:spPr/>
    </dgm:pt>
  </dgm:ptLst>
  <dgm:cxnLst>
    <dgm:cxn modelId="{F1109302-DA11-F548-A9E8-2568D3BA3080}" type="presOf" srcId="{D554D3E1-6061-FB4C-984E-E49CCC7ACA56}" destId="{74C7B7DB-CD45-5C4D-8CF6-BA6762BC3D96}" srcOrd="0" destOrd="0" presId="urn:microsoft.com/office/officeart/2005/8/layout/chevron1"/>
    <dgm:cxn modelId="{E1D1BB0A-5796-6F40-A14B-295A4B1654ED}" type="presOf" srcId="{4ED64141-BADD-334A-912F-27BDCB192A6E}" destId="{A5460C89-7A5C-904C-BF5E-EC59FE07C0AE}" srcOrd="0" destOrd="0" presId="urn:microsoft.com/office/officeart/2005/8/layout/chevron1"/>
    <dgm:cxn modelId="{B1E3380C-1900-594F-95F7-0336AC7D9638}" type="presOf" srcId="{C81D782E-E855-D34C-9E5F-6621DE916989}" destId="{E9C77A4A-2FBB-D248-8D12-E4A9ADEB92EF}" srcOrd="0" destOrd="0" presId="urn:microsoft.com/office/officeart/2005/8/layout/chevron1"/>
    <dgm:cxn modelId="{CE3CE30F-2ECA-C34E-8166-8531B9491D0C}" type="presOf" srcId="{F48521EE-1D70-5944-A670-AA7A754F9D79}" destId="{35AFBCBF-F811-114C-BEDE-92081035AEAF}" srcOrd="0" destOrd="0" presId="urn:microsoft.com/office/officeart/2005/8/layout/chevron1"/>
    <dgm:cxn modelId="{17D5AF14-0978-8E47-A1B6-534A332A7464}" type="presOf" srcId="{053B57DF-0DD8-E84A-9577-DFA0D1DB35ED}" destId="{704ED9C8-FAB8-584D-9251-ACB22028E37A}" srcOrd="0" destOrd="0" presId="urn:microsoft.com/office/officeart/2005/8/layout/chevron1"/>
    <dgm:cxn modelId="{9E3CD617-AF28-2549-A7E5-5FD3BFC99C69}" srcId="{053B57DF-0DD8-E84A-9577-DFA0D1DB35ED}" destId="{9F7CF0EE-8D96-FF41-AC10-50F32E9A9483}" srcOrd="7" destOrd="0" parTransId="{BEF61DCA-357D-A147-8ED7-BB881944A767}" sibTransId="{46C8F1B8-3744-894F-BF4C-497356DCD22B}"/>
    <dgm:cxn modelId="{9762741F-CED5-0A45-8E3D-AAF26E339C39}" srcId="{053B57DF-0DD8-E84A-9577-DFA0D1DB35ED}" destId="{49F88208-414E-0848-BF1E-E601AB496360}" srcOrd="12" destOrd="0" parTransId="{79C31416-5F4C-8C40-98E5-1C8229A06F92}" sibTransId="{7B02B172-38C4-B547-A3A5-AD7DFBAED990}"/>
    <dgm:cxn modelId="{1D735328-5245-1A48-8F20-DC265ED2051C}" type="presOf" srcId="{02843DB1-1E59-D94F-A462-2313549D9BC3}" destId="{077896D4-C2D7-984A-9C47-5D46101BBE81}" srcOrd="0" destOrd="0" presId="urn:microsoft.com/office/officeart/2005/8/layout/chevron1"/>
    <dgm:cxn modelId="{DB112229-E04D-0643-9585-82C26B05B226}" srcId="{053B57DF-0DD8-E84A-9577-DFA0D1DB35ED}" destId="{EC4372E5-979D-334B-9035-9FB75BAE6EC6}" srcOrd="4" destOrd="0" parTransId="{14188755-38DD-744B-A181-45BEC48AB493}" sibTransId="{2276A442-AEFF-F34A-AD46-B85E667CF279}"/>
    <dgm:cxn modelId="{EB4A4D2A-ACA5-0D43-BE91-76DF59B5C85E}" type="presOf" srcId="{34AD9F33-AD82-FF47-A409-6749FF55ADBC}" destId="{4A8387AE-F227-1E48-B3AC-22297B9FFB67}" srcOrd="0" destOrd="0" presId="urn:microsoft.com/office/officeart/2005/8/layout/chevron1"/>
    <dgm:cxn modelId="{913ABA3A-25E8-A846-97F7-B76E800C78E8}" type="presOf" srcId="{B7D7C7DE-A46E-B449-A50C-DE92081D9D9B}" destId="{E821A7B5-A868-2147-A94F-6A74BCF854AA}" srcOrd="0" destOrd="0" presId="urn:microsoft.com/office/officeart/2005/8/layout/chevron1"/>
    <dgm:cxn modelId="{55E4194F-FE22-374E-B5A1-DA788DF604DE}" srcId="{053B57DF-0DD8-E84A-9577-DFA0D1DB35ED}" destId="{D554D3E1-6061-FB4C-984E-E49CCC7ACA56}" srcOrd="1" destOrd="0" parTransId="{DC411E5F-232F-494B-91E7-77F8C95780E5}" sibTransId="{40C027A2-DAC1-EC43-B0F6-C912230E2C7F}"/>
    <dgm:cxn modelId="{4FA09360-8844-DF4F-9C69-7A14800AF822}" type="presOf" srcId="{99540E39-1129-C74C-9364-38B41A9F2015}" destId="{3E1C9E28-CC14-034E-A496-7832E4F711FC}" srcOrd="0" destOrd="0" presId="urn:microsoft.com/office/officeart/2005/8/layout/chevron1"/>
    <dgm:cxn modelId="{31558D66-843D-BA4A-A8EA-9BDBABF34CBF}" srcId="{053B57DF-0DD8-E84A-9577-DFA0D1DB35ED}" destId="{02843DB1-1E59-D94F-A462-2313549D9BC3}" srcOrd="15" destOrd="0" parTransId="{E318BDE3-5C05-5A42-8638-6F05F08E6184}" sibTransId="{CB65204F-E30E-E44F-8FC6-A47D507B2C6B}"/>
    <dgm:cxn modelId="{4F3E6A70-5DC6-FB4F-B970-9A71D0DB2119}" srcId="{053B57DF-0DD8-E84A-9577-DFA0D1DB35ED}" destId="{4ED64141-BADD-334A-912F-27BDCB192A6E}" srcOrd="3" destOrd="0" parTransId="{582B0A7C-DAB1-7440-9A5A-F31C89F97A1E}" sibTransId="{A87D3A7C-E725-E84D-9B87-5ED352521642}"/>
    <dgm:cxn modelId="{191BB283-904E-A14D-967B-D18227494D45}" type="presOf" srcId="{9F7CF0EE-8D96-FF41-AC10-50F32E9A9483}" destId="{7DBB2D8C-FC58-E84C-845D-8E535487BDD7}" srcOrd="0" destOrd="0" presId="urn:microsoft.com/office/officeart/2005/8/layout/chevron1"/>
    <dgm:cxn modelId="{DCE2A488-79F6-554D-8590-9855EAB5C987}" srcId="{053B57DF-0DD8-E84A-9577-DFA0D1DB35ED}" destId="{4C0FC7B0-3D10-2D46-8B06-779258CD2B60}" srcOrd="0" destOrd="0" parTransId="{992AC35A-264E-2D41-AC37-43C106E53486}" sibTransId="{76B21E60-7C93-6C4F-844D-01EB1415F235}"/>
    <dgm:cxn modelId="{CB284A90-164F-C64F-AFD4-60D7245C323D}" srcId="{053B57DF-0DD8-E84A-9577-DFA0D1DB35ED}" destId="{B918B495-E12F-6E4C-99B1-16053747FED4}" srcOrd="8" destOrd="0" parTransId="{5F852118-B920-8D4A-8401-2F40D737FDF0}" sibTransId="{D9DD8F89-57EA-AF45-9B11-99BE9923F2E3}"/>
    <dgm:cxn modelId="{B5431696-8DF5-6640-AAC8-A0CA57965A1D}" type="presOf" srcId="{837797F8-D479-1A4D-9F0F-70566944B9B3}" destId="{BD0BC45C-26CA-A54B-A19D-C4EED88F410C}" srcOrd="0" destOrd="0" presId="urn:microsoft.com/office/officeart/2005/8/layout/chevron1"/>
    <dgm:cxn modelId="{209DBC9F-5EC9-6C4A-8004-7101F5382921}" srcId="{053B57DF-0DD8-E84A-9577-DFA0D1DB35ED}" destId="{99540E39-1129-C74C-9364-38B41A9F2015}" srcOrd="13" destOrd="0" parTransId="{E1AC2379-78E8-0843-BDE8-06B8CDDBD162}" sibTransId="{797ACAA2-B68A-3B4A-8AA9-C53F25D35EC6}"/>
    <dgm:cxn modelId="{A699D5A6-6443-BC4A-8F13-C3C2F1D9219D}" srcId="{053B57DF-0DD8-E84A-9577-DFA0D1DB35ED}" destId="{3A52A521-8955-3048-8D27-6C667DEA1652}" srcOrd="9" destOrd="0" parTransId="{A133D36C-412D-4546-94D0-2DCF9F725141}" sibTransId="{22B46424-A77A-EC4A-A837-C1AE62A1CC8B}"/>
    <dgm:cxn modelId="{2017EEAD-45D2-B149-A1C6-A799405A0BA5}" type="presOf" srcId="{B918B495-E12F-6E4C-99B1-16053747FED4}" destId="{2FD077BC-0FB9-A544-96C9-00FEB6F41E12}" srcOrd="0" destOrd="0" presId="urn:microsoft.com/office/officeart/2005/8/layout/chevron1"/>
    <dgm:cxn modelId="{97457FB7-1AA4-114E-BE36-FFB5D613D0B4}" type="presOf" srcId="{7A58752F-7BB3-9D46-A2CC-C6F25F77CC67}" destId="{0A7374B1-EB3C-0B45-A056-A48C5B5E8DB1}" srcOrd="0" destOrd="0" presId="urn:microsoft.com/office/officeart/2005/8/layout/chevron1"/>
    <dgm:cxn modelId="{60D8DEBB-F15D-9B46-8BEE-EE3BAC6C47EA}" srcId="{053B57DF-0DD8-E84A-9577-DFA0D1DB35ED}" destId="{B7D7C7DE-A46E-B449-A50C-DE92081D9D9B}" srcOrd="11" destOrd="0" parTransId="{0D7733DB-3BCC-B642-BD7D-8BDF6825703B}" sibTransId="{43636479-6E0F-AB46-8EB5-3EADEAC1AEEC}"/>
    <dgm:cxn modelId="{6E8C5FC0-779E-5F46-95C2-943875EDA366}" srcId="{053B57DF-0DD8-E84A-9577-DFA0D1DB35ED}" destId="{C81D782E-E855-D34C-9E5F-6621DE916989}" srcOrd="14" destOrd="0" parTransId="{D9A9716F-D77C-CA40-A757-87545D980806}" sibTransId="{C177D16B-EA26-A24F-AD10-5DACD6758DD6}"/>
    <dgm:cxn modelId="{07C8FCCB-A964-1049-ADB7-C38FEB398118}" srcId="{053B57DF-0DD8-E84A-9577-DFA0D1DB35ED}" destId="{F48521EE-1D70-5944-A670-AA7A754F9D79}" srcOrd="6" destOrd="0" parTransId="{05F344DB-6B2A-A844-B9E5-7A431681D9CF}" sibTransId="{3F06E562-C376-A34F-BEF6-6DE944F1B87A}"/>
    <dgm:cxn modelId="{FF7CB1DD-5196-BE4B-8FE4-BE959ED1975C}" srcId="{053B57DF-0DD8-E84A-9577-DFA0D1DB35ED}" destId="{34AD9F33-AD82-FF47-A409-6749FF55ADBC}" srcOrd="5" destOrd="0" parTransId="{59430B27-F46E-864A-9BCE-6ECB48A4AA1A}" sibTransId="{CE2D0400-6A26-164D-87E6-DCC2761C2DD5}"/>
    <dgm:cxn modelId="{F6420EE1-8858-7E43-AE0D-472F896CDBC6}" type="presOf" srcId="{4C0FC7B0-3D10-2D46-8B06-779258CD2B60}" destId="{8E35346E-AE5F-4E43-BF3E-0F55260D2D04}" srcOrd="0" destOrd="0" presId="urn:microsoft.com/office/officeart/2005/8/layout/chevron1"/>
    <dgm:cxn modelId="{48141DE3-2FED-5F4D-B604-623667DF9824}" srcId="{053B57DF-0DD8-E84A-9577-DFA0D1DB35ED}" destId="{8960AD1B-82CD-6241-8C67-734020CCC255}" srcOrd="2" destOrd="0" parTransId="{30B4E0C5-DCE2-0B40-89CF-B04C2CC60146}" sibTransId="{C459A37C-E908-3A4E-BC7D-8464AAF2A4F5}"/>
    <dgm:cxn modelId="{F3C73DE7-7936-1F4B-B88F-8567F6C146FF}" type="presOf" srcId="{49F88208-414E-0848-BF1E-E601AB496360}" destId="{EE6E2BF7-553C-0041-B3C6-B8592C02B064}" srcOrd="0" destOrd="0" presId="urn:microsoft.com/office/officeart/2005/8/layout/chevron1"/>
    <dgm:cxn modelId="{7F6E68E9-0C52-B14A-8577-FB6719B40689}" type="presOf" srcId="{8960AD1B-82CD-6241-8C67-734020CCC255}" destId="{5A188D61-EF8F-BC40-87F8-926C47CB469F}" srcOrd="0" destOrd="0" presId="urn:microsoft.com/office/officeart/2005/8/layout/chevron1"/>
    <dgm:cxn modelId="{BEB2C2E9-86F8-2143-902D-04AF1DACAA2A}" srcId="{053B57DF-0DD8-E84A-9577-DFA0D1DB35ED}" destId="{7A58752F-7BB3-9D46-A2CC-C6F25F77CC67}" srcOrd="16" destOrd="0" parTransId="{8045D38C-B7FA-CE4C-A7A8-A5499F7623E4}" sibTransId="{3D6E93AE-CBB2-D145-88F6-CBDBFA2EF8D5}"/>
    <dgm:cxn modelId="{34EF5DEC-607D-5A48-80FD-F3A91D2E71E5}" srcId="{053B57DF-0DD8-E84A-9577-DFA0D1DB35ED}" destId="{837797F8-D479-1A4D-9F0F-70566944B9B3}" srcOrd="10" destOrd="0" parTransId="{0C78A1CF-0B6F-1D44-AF6C-109CB510995A}" sibTransId="{A7E51ED2-2310-EA48-9926-D6F787271074}"/>
    <dgm:cxn modelId="{B26FF6F6-A229-1E40-B775-A3088313A31D}" type="presOf" srcId="{EC4372E5-979D-334B-9035-9FB75BAE6EC6}" destId="{ECD18B5E-B55A-064D-B28C-AA51BC8B32D6}" srcOrd="0" destOrd="0" presId="urn:microsoft.com/office/officeart/2005/8/layout/chevron1"/>
    <dgm:cxn modelId="{70B66CFC-70D2-364F-8DF1-4DBAD8E53BC7}" type="presOf" srcId="{3A52A521-8955-3048-8D27-6C667DEA1652}" destId="{F2CDF85E-5A54-EF41-ADC5-283B1BB12AF4}" srcOrd="0" destOrd="0" presId="urn:microsoft.com/office/officeart/2005/8/layout/chevron1"/>
    <dgm:cxn modelId="{467500DC-FA4B-F64B-86CF-3C1629702AFB}" type="presParOf" srcId="{704ED9C8-FAB8-584D-9251-ACB22028E37A}" destId="{8E35346E-AE5F-4E43-BF3E-0F55260D2D04}" srcOrd="0" destOrd="0" presId="urn:microsoft.com/office/officeart/2005/8/layout/chevron1"/>
    <dgm:cxn modelId="{A496105F-D3CA-FB49-8303-C456158EA258}" type="presParOf" srcId="{704ED9C8-FAB8-584D-9251-ACB22028E37A}" destId="{9B191E58-26D7-EF40-AFA3-C71CDE2D4749}" srcOrd="1" destOrd="0" presId="urn:microsoft.com/office/officeart/2005/8/layout/chevron1"/>
    <dgm:cxn modelId="{46C595F0-382A-7B40-BB86-CF29CBE437C4}" type="presParOf" srcId="{704ED9C8-FAB8-584D-9251-ACB22028E37A}" destId="{74C7B7DB-CD45-5C4D-8CF6-BA6762BC3D96}" srcOrd="2" destOrd="0" presId="urn:microsoft.com/office/officeart/2005/8/layout/chevron1"/>
    <dgm:cxn modelId="{94AB4D65-8461-024A-9B01-659AE9FD5381}" type="presParOf" srcId="{704ED9C8-FAB8-584D-9251-ACB22028E37A}" destId="{F826F961-00DF-9D4C-BA26-9328706216E7}" srcOrd="3" destOrd="0" presId="urn:microsoft.com/office/officeart/2005/8/layout/chevron1"/>
    <dgm:cxn modelId="{9343B4C0-A110-7C4D-B1F7-D49A632CCF69}" type="presParOf" srcId="{704ED9C8-FAB8-584D-9251-ACB22028E37A}" destId="{5A188D61-EF8F-BC40-87F8-926C47CB469F}" srcOrd="4" destOrd="0" presId="urn:microsoft.com/office/officeart/2005/8/layout/chevron1"/>
    <dgm:cxn modelId="{D6CB6291-2CC8-AD48-8E1B-8DE97C2F4372}" type="presParOf" srcId="{704ED9C8-FAB8-584D-9251-ACB22028E37A}" destId="{B2788A15-0C2E-6641-985F-D72A35B1ECA7}" srcOrd="5" destOrd="0" presId="urn:microsoft.com/office/officeart/2005/8/layout/chevron1"/>
    <dgm:cxn modelId="{F11C9BD2-47A8-204A-98A4-6D4560ECD509}" type="presParOf" srcId="{704ED9C8-FAB8-584D-9251-ACB22028E37A}" destId="{A5460C89-7A5C-904C-BF5E-EC59FE07C0AE}" srcOrd="6" destOrd="0" presId="urn:microsoft.com/office/officeart/2005/8/layout/chevron1"/>
    <dgm:cxn modelId="{179A5D8C-9E92-E248-8A35-62A342755B00}" type="presParOf" srcId="{704ED9C8-FAB8-584D-9251-ACB22028E37A}" destId="{E760A50D-CF21-0349-83B8-DE97E1160CC4}" srcOrd="7" destOrd="0" presId="urn:microsoft.com/office/officeart/2005/8/layout/chevron1"/>
    <dgm:cxn modelId="{6918F784-968D-5E4F-8D94-05506E0EC7EC}" type="presParOf" srcId="{704ED9C8-FAB8-584D-9251-ACB22028E37A}" destId="{ECD18B5E-B55A-064D-B28C-AA51BC8B32D6}" srcOrd="8" destOrd="0" presId="urn:microsoft.com/office/officeart/2005/8/layout/chevron1"/>
    <dgm:cxn modelId="{61F6AEC0-85E9-D848-87BA-45BEE0B892A8}" type="presParOf" srcId="{704ED9C8-FAB8-584D-9251-ACB22028E37A}" destId="{FE1ECC95-AF8D-C84B-86D7-4F8CAFEB82B6}" srcOrd="9" destOrd="0" presId="urn:microsoft.com/office/officeart/2005/8/layout/chevron1"/>
    <dgm:cxn modelId="{0BFD645F-AE44-2B41-8FCA-9C0F31444B6E}" type="presParOf" srcId="{704ED9C8-FAB8-584D-9251-ACB22028E37A}" destId="{4A8387AE-F227-1E48-B3AC-22297B9FFB67}" srcOrd="10" destOrd="0" presId="urn:microsoft.com/office/officeart/2005/8/layout/chevron1"/>
    <dgm:cxn modelId="{0B70221E-642D-D24E-B803-307AF992EF86}" type="presParOf" srcId="{704ED9C8-FAB8-584D-9251-ACB22028E37A}" destId="{639C51AC-B071-544A-AB3D-8DD88C101FF5}" srcOrd="11" destOrd="0" presId="urn:microsoft.com/office/officeart/2005/8/layout/chevron1"/>
    <dgm:cxn modelId="{52EB5B8A-E43A-6E41-AAEC-B79486CCC318}" type="presParOf" srcId="{704ED9C8-FAB8-584D-9251-ACB22028E37A}" destId="{35AFBCBF-F811-114C-BEDE-92081035AEAF}" srcOrd="12" destOrd="0" presId="urn:microsoft.com/office/officeart/2005/8/layout/chevron1"/>
    <dgm:cxn modelId="{6E5937DD-D217-F64F-845C-7B3E36C8CD9B}" type="presParOf" srcId="{704ED9C8-FAB8-584D-9251-ACB22028E37A}" destId="{C7591D35-DD55-5C48-BE29-3D41D327BF72}" srcOrd="13" destOrd="0" presId="urn:microsoft.com/office/officeart/2005/8/layout/chevron1"/>
    <dgm:cxn modelId="{C9D127CA-BC5D-B643-A455-FDC5AF0E6AFB}" type="presParOf" srcId="{704ED9C8-FAB8-584D-9251-ACB22028E37A}" destId="{7DBB2D8C-FC58-E84C-845D-8E535487BDD7}" srcOrd="14" destOrd="0" presId="urn:microsoft.com/office/officeart/2005/8/layout/chevron1"/>
    <dgm:cxn modelId="{09CC7AF1-0DCE-3646-91F2-01F53C77F451}" type="presParOf" srcId="{704ED9C8-FAB8-584D-9251-ACB22028E37A}" destId="{77D358EA-63CB-AD40-9D01-F6C995732A4F}" srcOrd="15" destOrd="0" presId="urn:microsoft.com/office/officeart/2005/8/layout/chevron1"/>
    <dgm:cxn modelId="{DBB2FB95-E520-B14E-B24C-8FD036425A4E}" type="presParOf" srcId="{704ED9C8-FAB8-584D-9251-ACB22028E37A}" destId="{2FD077BC-0FB9-A544-96C9-00FEB6F41E12}" srcOrd="16" destOrd="0" presId="urn:microsoft.com/office/officeart/2005/8/layout/chevron1"/>
    <dgm:cxn modelId="{7BC8D415-A45F-494A-A375-9C8A711871AC}" type="presParOf" srcId="{704ED9C8-FAB8-584D-9251-ACB22028E37A}" destId="{BBA39350-0ABA-9143-A5E9-5F3A78961E03}" srcOrd="17" destOrd="0" presId="urn:microsoft.com/office/officeart/2005/8/layout/chevron1"/>
    <dgm:cxn modelId="{80258F5A-21B9-3648-962C-0841B973068D}" type="presParOf" srcId="{704ED9C8-FAB8-584D-9251-ACB22028E37A}" destId="{F2CDF85E-5A54-EF41-ADC5-283B1BB12AF4}" srcOrd="18" destOrd="0" presId="urn:microsoft.com/office/officeart/2005/8/layout/chevron1"/>
    <dgm:cxn modelId="{8D7C6470-5E9F-114B-B57B-995AD49D4482}" type="presParOf" srcId="{704ED9C8-FAB8-584D-9251-ACB22028E37A}" destId="{956C582F-F62A-484A-8F24-942900E46CBD}" srcOrd="19" destOrd="0" presId="urn:microsoft.com/office/officeart/2005/8/layout/chevron1"/>
    <dgm:cxn modelId="{BC6DFE83-56FE-7E43-A404-AE176C70E403}" type="presParOf" srcId="{704ED9C8-FAB8-584D-9251-ACB22028E37A}" destId="{BD0BC45C-26CA-A54B-A19D-C4EED88F410C}" srcOrd="20" destOrd="0" presId="urn:microsoft.com/office/officeart/2005/8/layout/chevron1"/>
    <dgm:cxn modelId="{7EAC2254-D040-5649-B707-7E1C60666FC5}" type="presParOf" srcId="{704ED9C8-FAB8-584D-9251-ACB22028E37A}" destId="{7C351CB3-22C2-D544-A628-1558B36AE46E}" srcOrd="21" destOrd="0" presId="urn:microsoft.com/office/officeart/2005/8/layout/chevron1"/>
    <dgm:cxn modelId="{8C6349AB-9864-B945-B3A1-E4BBABA60A1B}" type="presParOf" srcId="{704ED9C8-FAB8-584D-9251-ACB22028E37A}" destId="{E821A7B5-A868-2147-A94F-6A74BCF854AA}" srcOrd="22" destOrd="0" presId="urn:microsoft.com/office/officeart/2005/8/layout/chevron1"/>
    <dgm:cxn modelId="{19EEFD18-E3D1-594E-AD69-F0325658D4AD}" type="presParOf" srcId="{704ED9C8-FAB8-584D-9251-ACB22028E37A}" destId="{4D71B376-000C-C44F-A7F3-896751F130B2}" srcOrd="23" destOrd="0" presId="urn:microsoft.com/office/officeart/2005/8/layout/chevron1"/>
    <dgm:cxn modelId="{53A0FCE9-FEF2-7E4B-A40C-680F80B5AAE4}" type="presParOf" srcId="{704ED9C8-FAB8-584D-9251-ACB22028E37A}" destId="{EE6E2BF7-553C-0041-B3C6-B8592C02B064}" srcOrd="24" destOrd="0" presId="urn:microsoft.com/office/officeart/2005/8/layout/chevron1"/>
    <dgm:cxn modelId="{4C0629F9-BC27-874C-A222-BB525A6D1CB6}" type="presParOf" srcId="{704ED9C8-FAB8-584D-9251-ACB22028E37A}" destId="{4ADFA34C-0B5A-0D41-9135-7D15453D2C07}" srcOrd="25" destOrd="0" presId="urn:microsoft.com/office/officeart/2005/8/layout/chevron1"/>
    <dgm:cxn modelId="{7688A627-42E3-6C48-8D8D-1961EA541995}" type="presParOf" srcId="{704ED9C8-FAB8-584D-9251-ACB22028E37A}" destId="{3E1C9E28-CC14-034E-A496-7832E4F711FC}" srcOrd="26" destOrd="0" presId="urn:microsoft.com/office/officeart/2005/8/layout/chevron1"/>
    <dgm:cxn modelId="{5A3256DA-2D5B-264E-ADC2-BA4A736F3487}" type="presParOf" srcId="{704ED9C8-FAB8-584D-9251-ACB22028E37A}" destId="{43C4DFB6-F2B9-014D-B859-32A4AEBE8658}" srcOrd="27" destOrd="0" presId="urn:microsoft.com/office/officeart/2005/8/layout/chevron1"/>
    <dgm:cxn modelId="{C1666A3E-52A7-EF47-AB39-D738927EE59B}" type="presParOf" srcId="{704ED9C8-FAB8-584D-9251-ACB22028E37A}" destId="{E9C77A4A-2FBB-D248-8D12-E4A9ADEB92EF}" srcOrd="28" destOrd="0" presId="urn:microsoft.com/office/officeart/2005/8/layout/chevron1"/>
    <dgm:cxn modelId="{B67B40D7-C480-D943-ADD0-9D3E7CBCAF3A}" type="presParOf" srcId="{704ED9C8-FAB8-584D-9251-ACB22028E37A}" destId="{F68E5F5E-7EB7-7640-8A22-8016A56F8555}" srcOrd="29" destOrd="0" presId="urn:microsoft.com/office/officeart/2005/8/layout/chevron1"/>
    <dgm:cxn modelId="{EE934481-20DD-9A4E-AF74-101A3A6BC69D}" type="presParOf" srcId="{704ED9C8-FAB8-584D-9251-ACB22028E37A}" destId="{077896D4-C2D7-984A-9C47-5D46101BBE81}" srcOrd="30" destOrd="0" presId="urn:microsoft.com/office/officeart/2005/8/layout/chevron1"/>
    <dgm:cxn modelId="{FF4FABE0-7C50-5741-98B9-10EE0F9BFF6B}" type="presParOf" srcId="{704ED9C8-FAB8-584D-9251-ACB22028E37A}" destId="{D8790B5C-3202-4C4B-B3C5-F409D8371C39}" srcOrd="31" destOrd="0" presId="urn:microsoft.com/office/officeart/2005/8/layout/chevron1"/>
    <dgm:cxn modelId="{43C21A1A-4431-524F-BA36-72774CD60C60}" type="presParOf" srcId="{704ED9C8-FAB8-584D-9251-ACB22028E37A}" destId="{0A7374B1-EB3C-0B45-A056-A48C5B5E8DB1}" srcOrd="3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5346E-AE5F-4E43-BF3E-0F55260D2D04}">
      <dsp:nvSpPr>
        <dsp:cNvPr id="0" name=""/>
        <dsp:cNvSpPr/>
      </dsp:nvSpPr>
      <dsp:spPr>
        <a:xfrm>
          <a:off x="10349" y="485662"/>
          <a:ext cx="752816" cy="301126"/>
        </a:xfrm>
        <a:prstGeom prst="chevron">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2001</a:t>
          </a:r>
        </a:p>
      </dsp:txBody>
      <dsp:txXfrm>
        <a:off x="160912" y="485662"/>
        <a:ext cx="451690" cy="301126"/>
      </dsp:txXfrm>
    </dsp:sp>
    <dsp:sp modelId="{74C7B7DB-CD45-5C4D-8CF6-BA6762BC3D96}">
      <dsp:nvSpPr>
        <dsp:cNvPr id="0" name=""/>
        <dsp:cNvSpPr/>
      </dsp:nvSpPr>
      <dsp:spPr>
        <a:xfrm>
          <a:off x="687883" y="485662"/>
          <a:ext cx="752816" cy="301126"/>
        </a:xfrm>
        <a:prstGeom prst="chevron">
          <a:avLst/>
        </a:prstGeom>
        <a:gradFill rotWithShape="0">
          <a:gsLst>
            <a:gs pos="0">
              <a:schemeClr val="accent1">
                <a:shade val="80000"/>
                <a:hueOff val="21830"/>
                <a:satOff val="-391"/>
                <a:lumOff val="1662"/>
                <a:alphaOff val="0"/>
                <a:satMod val="103000"/>
                <a:lumMod val="102000"/>
                <a:tint val="94000"/>
              </a:schemeClr>
            </a:gs>
            <a:gs pos="50000">
              <a:schemeClr val="accent1">
                <a:shade val="80000"/>
                <a:hueOff val="21830"/>
                <a:satOff val="-391"/>
                <a:lumOff val="1662"/>
                <a:alphaOff val="0"/>
                <a:satMod val="110000"/>
                <a:lumMod val="100000"/>
                <a:shade val="100000"/>
              </a:schemeClr>
            </a:gs>
            <a:gs pos="100000">
              <a:schemeClr val="accent1">
                <a:shade val="80000"/>
                <a:hueOff val="21830"/>
                <a:satOff val="-391"/>
                <a:lumOff val="166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2002</a:t>
          </a:r>
        </a:p>
      </dsp:txBody>
      <dsp:txXfrm>
        <a:off x="838446" y="485662"/>
        <a:ext cx="451690" cy="301126"/>
      </dsp:txXfrm>
    </dsp:sp>
    <dsp:sp modelId="{5A188D61-EF8F-BC40-87F8-926C47CB469F}">
      <dsp:nvSpPr>
        <dsp:cNvPr id="0" name=""/>
        <dsp:cNvSpPr/>
      </dsp:nvSpPr>
      <dsp:spPr>
        <a:xfrm>
          <a:off x="1365418" y="485662"/>
          <a:ext cx="752816" cy="301126"/>
        </a:xfrm>
        <a:prstGeom prst="chevron">
          <a:avLst/>
        </a:prstGeom>
        <a:gradFill rotWithShape="0">
          <a:gsLst>
            <a:gs pos="0">
              <a:schemeClr val="accent1">
                <a:shade val="80000"/>
                <a:hueOff val="43660"/>
                <a:satOff val="-782"/>
                <a:lumOff val="3323"/>
                <a:alphaOff val="0"/>
                <a:satMod val="103000"/>
                <a:lumMod val="102000"/>
                <a:tint val="94000"/>
              </a:schemeClr>
            </a:gs>
            <a:gs pos="50000">
              <a:schemeClr val="accent1">
                <a:shade val="80000"/>
                <a:hueOff val="43660"/>
                <a:satOff val="-782"/>
                <a:lumOff val="3323"/>
                <a:alphaOff val="0"/>
                <a:satMod val="110000"/>
                <a:lumMod val="100000"/>
                <a:shade val="100000"/>
              </a:schemeClr>
            </a:gs>
            <a:gs pos="100000">
              <a:schemeClr val="accent1">
                <a:shade val="80000"/>
                <a:hueOff val="43660"/>
                <a:satOff val="-782"/>
                <a:lumOff val="33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2003</a:t>
          </a:r>
        </a:p>
      </dsp:txBody>
      <dsp:txXfrm>
        <a:off x="1515981" y="485662"/>
        <a:ext cx="451690" cy="301126"/>
      </dsp:txXfrm>
    </dsp:sp>
    <dsp:sp modelId="{A5460C89-7A5C-904C-BF5E-EC59FE07C0AE}">
      <dsp:nvSpPr>
        <dsp:cNvPr id="0" name=""/>
        <dsp:cNvSpPr/>
      </dsp:nvSpPr>
      <dsp:spPr>
        <a:xfrm>
          <a:off x="2042952" y="485662"/>
          <a:ext cx="752816" cy="301126"/>
        </a:xfrm>
        <a:prstGeom prst="chevron">
          <a:avLst/>
        </a:prstGeom>
        <a:gradFill rotWithShape="0">
          <a:gsLst>
            <a:gs pos="0">
              <a:schemeClr val="accent1">
                <a:shade val="80000"/>
                <a:hueOff val="65491"/>
                <a:satOff val="-1173"/>
                <a:lumOff val="4985"/>
                <a:alphaOff val="0"/>
                <a:satMod val="103000"/>
                <a:lumMod val="102000"/>
                <a:tint val="94000"/>
              </a:schemeClr>
            </a:gs>
            <a:gs pos="50000">
              <a:schemeClr val="accent1">
                <a:shade val="80000"/>
                <a:hueOff val="65491"/>
                <a:satOff val="-1173"/>
                <a:lumOff val="4985"/>
                <a:alphaOff val="0"/>
                <a:satMod val="110000"/>
                <a:lumMod val="100000"/>
                <a:shade val="100000"/>
              </a:schemeClr>
            </a:gs>
            <a:gs pos="100000">
              <a:schemeClr val="accent1">
                <a:shade val="80000"/>
                <a:hueOff val="65491"/>
                <a:satOff val="-1173"/>
                <a:lumOff val="498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2004</a:t>
          </a:r>
        </a:p>
      </dsp:txBody>
      <dsp:txXfrm>
        <a:off x="2193515" y="485662"/>
        <a:ext cx="451690" cy="301126"/>
      </dsp:txXfrm>
    </dsp:sp>
    <dsp:sp modelId="{ECD18B5E-B55A-064D-B28C-AA51BC8B32D6}">
      <dsp:nvSpPr>
        <dsp:cNvPr id="0" name=""/>
        <dsp:cNvSpPr/>
      </dsp:nvSpPr>
      <dsp:spPr>
        <a:xfrm>
          <a:off x="2720487" y="485662"/>
          <a:ext cx="752816" cy="301126"/>
        </a:xfrm>
        <a:prstGeom prst="chevron">
          <a:avLst/>
        </a:prstGeom>
        <a:gradFill rotWithShape="0">
          <a:gsLst>
            <a:gs pos="0">
              <a:schemeClr val="accent1">
                <a:shade val="80000"/>
                <a:hueOff val="87321"/>
                <a:satOff val="-1564"/>
                <a:lumOff val="6646"/>
                <a:alphaOff val="0"/>
                <a:satMod val="103000"/>
                <a:lumMod val="102000"/>
                <a:tint val="94000"/>
              </a:schemeClr>
            </a:gs>
            <a:gs pos="50000">
              <a:schemeClr val="accent1">
                <a:shade val="80000"/>
                <a:hueOff val="87321"/>
                <a:satOff val="-1564"/>
                <a:lumOff val="6646"/>
                <a:alphaOff val="0"/>
                <a:satMod val="110000"/>
                <a:lumMod val="100000"/>
                <a:shade val="100000"/>
              </a:schemeClr>
            </a:gs>
            <a:gs pos="100000">
              <a:schemeClr val="accent1">
                <a:shade val="80000"/>
                <a:hueOff val="87321"/>
                <a:satOff val="-1564"/>
                <a:lumOff val="66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2005</a:t>
          </a:r>
        </a:p>
      </dsp:txBody>
      <dsp:txXfrm>
        <a:off x="2871050" y="485662"/>
        <a:ext cx="451690" cy="301126"/>
      </dsp:txXfrm>
    </dsp:sp>
    <dsp:sp modelId="{4A8387AE-F227-1E48-B3AC-22297B9FFB67}">
      <dsp:nvSpPr>
        <dsp:cNvPr id="0" name=""/>
        <dsp:cNvSpPr/>
      </dsp:nvSpPr>
      <dsp:spPr>
        <a:xfrm>
          <a:off x="3398021" y="485662"/>
          <a:ext cx="752816" cy="301126"/>
        </a:xfrm>
        <a:prstGeom prst="chevron">
          <a:avLst/>
        </a:prstGeom>
        <a:gradFill rotWithShape="0">
          <a:gsLst>
            <a:gs pos="0">
              <a:schemeClr val="accent1">
                <a:shade val="80000"/>
                <a:hueOff val="109151"/>
                <a:satOff val="-1955"/>
                <a:lumOff val="8308"/>
                <a:alphaOff val="0"/>
                <a:satMod val="103000"/>
                <a:lumMod val="102000"/>
                <a:tint val="94000"/>
              </a:schemeClr>
            </a:gs>
            <a:gs pos="50000">
              <a:schemeClr val="accent1">
                <a:shade val="80000"/>
                <a:hueOff val="109151"/>
                <a:satOff val="-1955"/>
                <a:lumOff val="8308"/>
                <a:alphaOff val="0"/>
                <a:satMod val="110000"/>
                <a:lumMod val="100000"/>
                <a:shade val="100000"/>
              </a:schemeClr>
            </a:gs>
            <a:gs pos="100000">
              <a:schemeClr val="accent1">
                <a:shade val="80000"/>
                <a:hueOff val="109151"/>
                <a:satOff val="-1955"/>
                <a:lumOff val="83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2006</a:t>
          </a:r>
        </a:p>
      </dsp:txBody>
      <dsp:txXfrm>
        <a:off x="3548584" y="485662"/>
        <a:ext cx="451690" cy="301126"/>
      </dsp:txXfrm>
    </dsp:sp>
    <dsp:sp modelId="{35AFBCBF-F811-114C-BEDE-92081035AEAF}">
      <dsp:nvSpPr>
        <dsp:cNvPr id="0" name=""/>
        <dsp:cNvSpPr/>
      </dsp:nvSpPr>
      <dsp:spPr>
        <a:xfrm>
          <a:off x="4075556" y="485662"/>
          <a:ext cx="752816" cy="301126"/>
        </a:xfrm>
        <a:prstGeom prst="chevron">
          <a:avLst/>
        </a:prstGeom>
        <a:gradFill rotWithShape="0">
          <a:gsLst>
            <a:gs pos="0">
              <a:schemeClr val="accent1">
                <a:shade val="80000"/>
                <a:hueOff val="130981"/>
                <a:satOff val="-2346"/>
                <a:lumOff val="9969"/>
                <a:alphaOff val="0"/>
                <a:satMod val="103000"/>
                <a:lumMod val="102000"/>
                <a:tint val="94000"/>
              </a:schemeClr>
            </a:gs>
            <a:gs pos="50000">
              <a:schemeClr val="accent1">
                <a:shade val="80000"/>
                <a:hueOff val="130981"/>
                <a:satOff val="-2346"/>
                <a:lumOff val="9969"/>
                <a:alphaOff val="0"/>
                <a:satMod val="110000"/>
                <a:lumMod val="100000"/>
                <a:shade val="100000"/>
              </a:schemeClr>
            </a:gs>
            <a:gs pos="100000">
              <a:schemeClr val="accent1">
                <a:shade val="80000"/>
                <a:hueOff val="130981"/>
                <a:satOff val="-2346"/>
                <a:lumOff val="99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2007</a:t>
          </a:r>
        </a:p>
      </dsp:txBody>
      <dsp:txXfrm>
        <a:off x="4226119" y="485662"/>
        <a:ext cx="451690" cy="301126"/>
      </dsp:txXfrm>
    </dsp:sp>
    <dsp:sp modelId="{7DBB2D8C-FC58-E84C-845D-8E535487BDD7}">
      <dsp:nvSpPr>
        <dsp:cNvPr id="0" name=""/>
        <dsp:cNvSpPr/>
      </dsp:nvSpPr>
      <dsp:spPr>
        <a:xfrm>
          <a:off x="4753090" y="485662"/>
          <a:ext cx="752816" cy="301126"/>
        </a:xfrm>
        <a:prstGeom prst="chevron">
          <a:avLst/>
        </a:prstGeom>
        <a:gradFill rotWithShape="0">
          <a:gsLst>
            <a:gs pos="0">
              <a:schemeClr val="accent1">
                <a:shade val="80000"/>
                <a:hueOff val="152811"/>
                <a:satOff val="-2737"/>
                <a:lumOff val="11631"/>
                <a:alphaOff val="0"/>
                <a:satMod val="103000"/>
                <a:lumMod val="102000"/>
                <a:tint val="94000"/>
              </a:schemeClr>
            </a:gs>
            <a:gs pos="50000">
              <a:schemeClr val="accent1">
                <a:shade val="80000"/>
                <a:hueOff val="152811"/>
                <a:satOff val="-2737"/>
                <a:lumOff val="11631"/>
                <a:alphaOff val="0"/>
                <a:satMod val="110000"/>
                <a:lumMod val="100000"/>
                <a:shade val="100000"/>
              </a:schemeClr>
            </a:gs>
            <a:gs pos="100000">
              <a:schemeClr val="accent1">
                <a:shade val="80000"/>
                <a:hueOff val="152811"/>
                <a:satOff val="-2737"/>
                <a:lumOff val="1163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2008</a:t>
          </a:r>
        </a:p>
      </dsp:txBody>
      <dsp:txXfrm>
        <a:off x="4903653" y="485662"/>
        <a:ext cx="451690" cy="301126"/>
      </dsp:txXfrm>
    </dsp:sp>
    <dsp:sp modelId="{2FD077BC-0FB9-A544-96C9-00FEB6F41E12}">
      <dsp:nvSpPr>
        <dsp:cNvPr id="0" name=""/>
        <dsp:cNvSpPr/>
      </dsp:nvSpPr>
      <dsp:spPr>
        <a:xfrm>
          <a:off x="5430625" y="485662"/>
          <a:ext cx="752816" cy="301126"/>
        </a:xfrm>
        <a:prstGeom prst="chevron">
          <a:avLst/>
        </a:prstGeom>
        <a:gradFill rotWithShape="0">
          <a:gsLst>
            <a:gs pos="0">
              <a:schemeClr val="accent1">
                <a:shade val="80000"/>
                <a:hueOff val="174641"/>
                <a:satOff val="-3128"/>
                <a:lumOff val="13293"/>
                <a:alphaOff val="0"/>
                <a:satMod val="103000"/>
                <a:lumMod val="102000"/>
                <a:tint val="94000"/>
              </a:schemeClr>
            </a:gs>
            <a:gs pos="50000">
              <a:schemeClr val="accent1">
                <a:shade val="80000"/>
                <a:hueOff val="174641"/>
                <a:satOff val="-3128"/>
                <a:lumOff val="13293"/>
                <a:alphaOff val="0"/>
                <a:satMod val="110000"/>
                <a:lumMod val="100000"/>
                <a:shade val="100000"/>
              </a:schemeClr>
            </a:gs>
            <a:gs pos="100000">
              <a:schemeClr val="accent1">
                <a:shade val="80000"/>
                <a:hueOff val="174641"/>
                <a:satOff val="-3128"/>
                <a:lumOff val="132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2009</a:t>
          </a:r>
        </a:p>
      </dsp:txBody>
      <dsp:txXfrm>
        <a:off x="5581188" y="485662"/>
        <a:ext cx="451690" cy="301126"/>
      </dsp:txXfrm>
    </dsp:sp>
    <dsp:sp modelId="{F2CDF85E-5A54-EF41-ADC5-283B1BB12AF4}">
      <dsp:nvSpPr>
        <dsp:cNvPr id="0" name=""/>
        <dsp:cNvSpPr/>
      </dsp:nvSpPr>
      <dsp:spPr>
        <a:xfrm>
          <a:off x="6108159" y="485662"/>
          <a:ext cx="752816" cy="301126"/>
        </a:xfrm>
        <a:prstGeom prst="chevron">
          <a:avLst/>
        </a:prstGeom>
        <a:gradFill rotWithShape="0">
          <a:gsLst>
            <a:gs pos="0">
              <a:schemeClr val="accent1">
                <a:shade val="80000"/>
                <a:hueOff val="196472"/>
                <a:satOff val="-3519"/>
                <a:lumOff val="14954"/>
                <a:alphaOff val="0"/>
                <a:satMod val="103000"/>
                <a:lumMod val="102000"/>
                <a:tint val="94000"/>
              </a:schemeClr>
            </a:gs>
            <a:gs pos="50000">
              <a:schemeClr val="accent1">
                <a:shade val="80000"/>
                <a:hueOff val="196472"/>
                <a:satOff val="-3519"/>
                <a:lumOff val="14954"/>
                <a:alphaOff val="0"/>
                <a:satMod val="110000"/>
                <a:lumMod val="100000"/>
                <a:shade val="100000"/>
              </a:schemeClr>
            </a:gs>
            <a:gs pos="100000">
              <a:schemeClr val="accent1">
                <a:shade val="80000"/>
                <a:hueOff val="196472"/>
                <a:satOff val="-3519"/>
                <a:lumOff val="149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2010</a:t>
          </a:r>
        </a:p>
      </dsp:txBody>
      <dsp:txXfrm>
        <a:off x="6258722" y="485662"/>
        <a:ext cx="451690" cy="301126"/>
      </dsp:txXfrm>
    </dsp:sp>
    <dsp:sp modelId="{BD0BC45C-26CA-A54B-A19D-C4EED88F410C}">
      <dsp:nvSpPr>
        <dsp:cNvPr id="0" name=""/>
        <dsp:cNvSpPr/>
      </dsp:nvSpPr>
      <dsp:spPr>
        <a:xfrm>
          <a:off x="6785694" y="485662"/>
          <a:ext cx="752816" cy="301126"/>
        </a:xfrm>
        <a:prstGeom prst="chevron">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2011</a:t>
          </a:r>
        </a:p>
      </dsp:txBody>
      <dsp:txXfrm>
        <a:off x="6936257" y="485662"/>
        <a:ext cx="451690" cy="301126"/>
      </dsp:txXfrm>
    </dsp:sp>
    <dsp:sp modelId="{E821A7B5-A868-2147-A94F-6A74BCF854AA}">
      <dsp:nvSpPr>
        <dsp:cNvPr id="0" name=""/>
        <dsp:cNvSpPr/>
      </dsp:nvSpPr>
      <dsp:spPr>
        <a:xfrm>
          <a:off x="7463228" y="485662"/>
          <a:ext cx="752816" cy="301126"/>
        </a:xfrm>
        <a:prstGeom prst="chevron">
          <a:avLst/>
        </a:prstGeom>
        <a:gradFill rotWithShape="0">
          <a:gsLst>
            <a:gs pos="0">
              <a:schemeClr val="accent1">
                <a:shade val="80000"/>
                <a:hueOff val="240132"/>
                <a:satOff val="-4301"/>
                <a:lumOff val="18277"/>
                <a:alphaOff val="0"/>
                <a:satMod val="103000"/>
                <a:lumMod val="102000"/>
                <a:tint val="94000"/>
              </a:schemeClr>
            </a:gs>
            <a:gs pos="50000">
              <a:schemeClr val="accent1">
                <a:shade val="80000"/>
                <a:hueOff val="240132"/>
                <a:satOff val="-4301"/>
                <a:lumOff val="18277"/>
                <a:alphaOff val="0"/>
                <a:satMod val="110000"/>
                <a:lumMod val="100000"/>
                <a:shade val="100000"/>
              </a:schemeClr>
            </a:gs>
            <a:gs pos="100000">
              <a:schemeClr val="accent1">
                <a:shade val="80000"/>
                <a:hueOff val="240132"/>
                <a:satOff val="-4301"/>
                <a:lumOff val="182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2012</a:t>
          </a:r>
        </a:p>
      </dsp:txBody>
      <dsp:txXfrm>
        <a:off x="7613791" y="485662"/>
        <a:ext cx="451690" cy="301126"/>
      </dsp:txXfrm>
    </dsp:sp>
    <dsp:sp modelId="{EE6E2BF7-553C-0041-B3C6-B8592C02B064}">
      <dsp:nvSpPr>
        <dsp:cNvPr id="0" name=""/>
        <dsp:cNvSpPr/>
      </dsp:nvSpPr>
      <dsp:spPr>
        <a:xfrm>
          <a:off x="8140763" y="485662"/>
          <a:ext cx="752816" cy="301126"/>
        </a:xfrm>
        <a:prstGeom prst="chevron">
          <a:avLst/>
        </a:prstGeom>
        <a:gradFill rotWithShape="0">
          <a:gsLst>
            <a:gs pos="0">
              <a:schemeClr val="accent1">
                <a:shade val="80000"/>
                <a:hueOff val="261962"/>
                <a:satOff val="-4692"/>
                <a:lumOff val="19939"/>
                <a:alphaOff val="0"/>
                <a:satMod val="103000"/>
                <a:lumMod val="102000"/>
                <a:tint val="94000"/>
              </a:schemeClr>
            </a:gs>
            <a:gs pos="50000">
              <a:schemeClr val="accent1">
                <a:shade val="80000"/>
                <a:hueOff val="261962"/>
                <a:satOff val="-4692"/>
                <a:lumOff val="19939"/>
                <a:alphaOff val="0"/>
                <a:satMod val="110000"/>
                <a:lumMod val="100000"/>
                <a:shade val="100000"/>
              </a:schemeClr>
            </a:gs>
            <a:gs pos="100000">
              <a:schemeClr val="accent1">
                <a:shade val="80000"/>
                <a:hueOff val="261962"/>
                <a:satOff val="-4692"/>
                <a:lumOff val="199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2013</a:t>
          </a:r>
        </a:p>
      </dsp:txBody>
      <dsp:txXfrm>
        <a:off x="8291326" y="485662"/>
        <a:ext cx="451690" cy="301126"/>
      </dsp:txXfrm>
    </dsp:sp>
    <dsp:sp modelId="{3E1C9E28-CC14-034E-A496-7832E4F711FC}">
      <dsp:nvSpPr>
        <dsp:cNvPr id="0" name=""/>
        <dsp:cNvSpPr/>
      </dsp:nvSpPr>
      <dsp:spPr>
        <a:xfrm>
          <a:off x="8818297" y="485662"/>
          <a:ext cx="752816" cy="301126"/>
        </a:xfrm>
        <a:prstGeom prst="chevron">
          <a:avLst/>
        </a:prstGeom>
        <a:gradFill rotWithShape="0">
          <a:gsLst>
            <a:gs pos="0">
              <a:schemeClr val="accent1">
                <a:shade val="80000"/>
                <a:hueOff val="283792"/>
                <a:satOff val="-5083"/>
                <a:lumOff val="21600"/>
                <a:alphaOff val="0"/>
                <a:satMod val="103000"/>
                <a:lumMod val="102000"/>
                <a:tint val="94000"/>
              </a:schemeClr>
            </a:gs>
            <a:gs pos="50000">
              <a:schemeClr val="accent1">
                <a:shade val="80000"/>
                <a:hueOff val="283792"/>
                <a:satOff val="-5083"/>
                <a:lumOff val="21600"/>
                <a:alphaOff val="0"/>
                <a:satMod val="110000"/>
                <a:lumMod val="100000"/>
                <a:shade val="100000"/>
              </a:schemeClr>
            </a:gs>
            <a:gs pos="100000">
              <a:schemeClr val="accent1">
                <a:shade val="80000"/>
                <a:hueOff val="283792"/>
                <a:satOff val="-5083"/>
                <a:lumOff val="2160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2014</a:t>
          </a:r>
        </a:p>
      </dsp:txBody>
      <dsp:txXfrm>
        <a:off x="8968860" y="485662"/>
        <a:ext cx="451690" cy="301126"/>
      </dsp:txXfrm>
    </dsp:sp>
    <dsp:sp modelId="{E9C77A4A-2FBB-D248-8D12-E4A9ADEB92EF}">
      <dsp:nvSpPr>
        <dsp:cNvPr id="0" name=""/>
        <dsp:cNvSpPr/>
      </dsp:nvSpPr>
      <dsp:spPr>
        <a:xfrm>
          <a:off x="9495832" y="485662"/>
          <a:ext cx="752816" cy="301126"/>
        </a:xfrm>
        <a:prstGeom prst="chevron">
          <a:avLst/>
        </a:prstGeom>
        <a:gradFill rotWithShape="0">
          <a:gsLst>
            <a:gs pos="0">
              <a:schemeClr val="accent1">
                <a:shade val="80000"/>
                <a:hueOff val="305622"/>
                <a:satOff val="-5474"/>
                <a:lumOff val="23262"/>
                <a:alphaOff val="0"/>
                <a:satMod val="103000"/>
                <a:lumMod val="102000"/>
                <a:tint val="94000"/>
              </a:schemeClr>
            </a:gs>
            <a:gs pos="50000">
              <a:schemeClr val="accent1">
                <a:shade val="80000"/>
                <a:hueOff val="305622"/>
                <a:satOff val="-5474"/>
                <a:lumOff val="23262"/>
                <a:alphaOff val="0"/>
                <a:satMod val="110000"/>
                <a:lumMod val="100000"/>
                <a:shade val="100000"/>
              </a:schemeClr>
            </a:gs>
            <a:gs pos="100000">
              <a:schemeClr val="accent1">
                <a:shade val="80000"/>
                <a:hueOff val="305622"/>
                <a:satOff val="-5474"/>
                <a:lumOff val="2326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2015</a:t>
          </a:r>
        </a:p>
      </dsp:txBody>
      <dsp:txXfrm>
        <a:off x="9646395" y="485662"/>
        <a:ext cx="451690" cy="301126"/>
      </dsp:txXfrm>
    </dsp:sp>
    <dsp:sp modelId="{077896D4-C2D7-984A-9C47-5D46101BBE81}">
      <dsp:nvSpPr>
        <dsp:cNvPr id="0" name=""/>
        <dsp:cNvSpPr/>
      </dsp:nvSpPr>
      <dsp:spPr>
        <a:xfrm>
          <a:off x="10173366" y="485662"/>
          <a:ext cx="752816" cy="301126"/>
        </a:xfrm>
        <a:prstGeom prst="chevron">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2016</a:t>
          </a:r>
        </a:p>
      </dsp:txBody>
      <dsp:txXfrm>
        <a:off x="10323929" y="485662"/>
        <a:ext cx="451690" cy="301126"/>
      </dsp:txXfrm>
    </dsp:sp>
    <dsp:sp modelId="{0A7374B1-EB3C-0B45-A056-A48C5B5E8DB1}">
      <dsp:nvSpPr>
        <dsp:cNvPr id="0" name=""/>
        <dsp:cNvSpPr/>
      </dsp:nvSpPr>
      <dsp:spPr>
        <a:xfrm>
          <a:off x="10850901" y="485662"/>
          <a:ext cx="752816" cy="301126"/>
        </a:xfrm>
        <a:prstGeom prst="chevron">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2017</a:t>
          </a:r>
        </a:p>
      </dsp:txBody>
      <dsp:txXfrm>
        <a:off x="11001464" y="485662"/>
        <a:ext cx="451690" cy="3011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E6623C-97EE-5E41-BC22-B97B772CB4C6}" type="datetimeFigureOut">
              <a:rPr lang="en-US" smtClean="0"/>
              <a:t>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3F7D3-BFA2-5A46-92DC-90889C27543E}" type="slidenum">
              <a:rPr lang="en-US" smtClean="0"/>
              <a:t>‹#›</a:t>
            </a:fld>
            <a:endParaRPr lang="en-US"/>
          </a:p>
        </p:txBody>
      </p:sp>
    </p:spTree>
    <p:extLst>
      <p:ext uri="{BB962C8B-B14F-4D97-AF65-F5344CB8AC3E}">
        <p14:creationId xmlns:p14="http://schemas.microsoft.com/office/powerpoint/2010/main" val="3413624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77" name="Google Shape;377;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0545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136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874749937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874749937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841a15cdfa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841a15cdf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cc88695f91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cc88695f91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06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The goal of our CI Compass Fellowship Program is to introduce cyberinfrastructure and major facilities to undergraduate students as viable and exciting career options.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CICF consists of two programs: the Spring Program and the Summer Program.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 Spring Program is a 12-week virtual training program during the Spring Semester, which is free to students and can be taken as course credit, depending on their institution’s requirements.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During the program, students develop technical and research skills important to CI within the context of the data life cycles at MFs.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We also have an optional, invited, and paid summer program where students work with CI practitioners at MFs on a hands-on project, to continue to hone their skills. This summer we have eleven students working with NCAR, OOI, MagLab, Globus Labs, and the University of Notre Dame Environmental Research Center.</a:t>
            </a:r>
            <a:endParaRPr/>
          </a:p>
        </p:txBody>
      </p:sp>
      <p:sp>
        <p:nvSpPr>
          <p:cNvPr id="135" name="Google Shape;1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7" name="Google Shape;2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2319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b8e52301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2b8e52301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rgbClr val="212529"/>
                </a:solidFill>
                <a:highlight>
                  <a:srgbClr val="FFFFFF"/>
                </a:highlight>
              </a:rPr>
              <a:t>And they can go from a proof of concept to large-scale computations</a:t>
            </a:r>
          </a:p>
          <a:p>
            <a:pPr marL="0" lvl="0" indent="0" algn="l" rtl="0">
              <a:spcBef>
                <a:spcPts val="0"/>
              </a:spcBef>
              <a:spcAft>
                <a:spcPts val="0"/>
              </a:spcAft>
              <a:buNone/>
            </a:pPr>
            <a:endParaRPr lang="en" sz="1700" dirty="0">
              <a:solidFill>
                <a:srgbClr val="212529"/>
              </a:solidFill>
              <a:highlight>
                <a:srgbClr val="FFFFFF"/>
              </a:highlight>
            </a:endParaRPr>
          </a:p>
          <a:p>
            <a:pPr marL="0" lvl="0" indent="0" algn="l" rtl="0">
              <a:spcBef>
                <a:spcPts val="0"/>
              </a:spcBef>
              <a:spcAft>
                <a:spcPts val="0"/>
              </a:spcAft>
              <a:buNone/>
            </a:pPr>
            <a:r>
              <a:rPr lang="en" sz="1700" dirty="0">
                <a:solidFill>
                  <a:srgbClr val="212529"/>
                </a:solidFill>
                <a:highlight>
                  <a:srgbClr val="FFFFFF"/>
                </a:highlight>
              </a:rPr>
              <a:t>AWARD bestowed annually upon one or more former students of the OSG User School who have subsequently achieved significant </a:t>
            </a:r>
            <a:r>
              <a:rPr lang="en" sz="1700" dirty="0" err="1">
                <a:solidFill>
                  <a:srgbClr val="212529"/>
                </a:solidFill>
                <a:highlight>
                  <a:srgbClr val="FFFFFF"/>
                </a:highlight>
              </a:rPr>
              <a:t>dHTC</a:t>
            </a:r>
            <a:r>
              <a:rPr lang="en" sz="1700" dirty="0">
                <a:solidFill>
                  <a:srgbClr val="212529"/>
                </a:solidFill>
                <a:highlight>
                  <a:srgbClr val="FFFFFF"/>
                </a:highlight>
              </a:rPr>
              <a:t>-enabled research outcomes</a:t>
            </a:r>
            <a:endParaRPr sz="1700" dirty="0">
              <a:solidFill>
                <a:srgbClr val="212529"/>
              </a:solidFill>
              <a:highlight>
                <a:srgbClr val="FFFFFF"/>
              </a:highlight>
            </a:endParaRPr>
          </a:p>
          <a:p>
            <a:pPr marL="0" lvl="0" indent="0" algn="l" rtl="0">
              <a:spcBef>
                <a:spcPts val="0"/>
              </a:spcBef>
              <a:spcAft>
                <a:spcPts val="0"/>
              </a:spcAft>
              <a:buNone/>
            </a:pPr>
            <a:endParaRPr sz="1700" dirty="0">
              <a:solidFill>
                <a:srgbClr val="212529"/>
              </a:solidFill>
              <a:highlight>
                <a:srgbClr val="FFFFFF"/>
              </a:highlight>
            </a:endParaRPr>
          </a:p>
          <a:p>
            <a:pPr marL="0" lvl="0" indent="0" algn="l" rtl="0">
              <a:spcBef>
                <a:spcPts val="0"/>
              </a:spcBef>
              <a:spcAft>
                <a:spcPts val="0"/>
              </a:spcAft>
              <a:buNone/>
            </a:pPr>
            <a:r>
              <a:rPr lang="en" sz="1700" dirty="0">
                <a:solidFill>
                  <a:srgbClr val="212529"/>
                </a:solidFill>
                <a:highlight>
                  <a:srgbClr val="FFFFFF"/>
                </a:highlight>
              </a:rPr>
              <a:t>Physics students</a:t>
            </a:r>
            <a:endParaRPr sz="1700" dirty="0">
              <a:solidFill>
                <a:srgbClr val="212529"/>
              </a:solidFill>
              <a:highlight>
                <a:srgbClr val="FFFFFF"/>
              </a:highlight>
            </a:endParaRPr>
          </a:p>
          <a:p>
            <a:pPr marL="0" lvl="0" indent="0" algn="l" rtl="0">
              <a:spcBef>
                <a:spcPts val="0"/>
              </a:spcBef>
              <a:spcAft>
                <a:spcPts val="0"/>
              </a:spcAft>
              <a:buNone/>
            </a:pPr>
            <a:endParaRPr sz="1700" dirty="0">
              <a:solidFill>
                <a:srgbClr val="212529"/>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33046-84C9-8F4D-AA5A-40386CE1BC0E}" type="slidenum">
              <a:rPr lang="en-US" smtClean="0"/>
              <a:t>8</a:t>
            </a:fld>
            <a:endParaRPr lang="en-US"/>
          </a:p>
        </p:txBody>
      </p:sp>
    </p:spTree>
    <p:extLst>
      <p:ext uri="{BB962C8B-B14F-4D97-AF65-F5344CB8AC3E}">
        <p14:creationId xmlns:p14="http://schemas.microsoft.com/office/powerpoint/2010/main" val="2318292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F4F78-83D9-EB64-12ED-96BF7C6B9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FF29C-7DF6-DE6D-2518-BE4FAA3D61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221F29-511A-21D5-DD6F-EAC8314F038E}"/>
              </a:ext>
            </a:extLst>
          </p:cNvPr>
          <p:cNvSpPr>
            <a:spLocks noGrp="1"/>
          </p:cNvSpPr>
          <p:nvPr>
            <p:ph type="body" idx="1"/>
          </p:nvPr>
        </p:nvSpPr>
        <p:spPr/>
        <p:txBody>
          <a:bodyPr/>
          <a:lstStyle/>
          <a:p>
            <a:pPr algn="l">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We ran for 45 days, around the clock.</a:t>
            </a:r>
          </a:p>
          <a:p>
            <a:pPr algn="l">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study used about 55k node-hours on Frontier and 125k node-hours on Frontera.</a:t>
            </a:r>
          </a:p>
          <a:p>
            <a:pPr algn="l">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Our high-water marks were 4130 nodes on Frontier (44%) and 1029 nodes on Frontera (12%).  Neither used a reservation or priority bump.</a:t>
            </a:r>
          </a:p>
          <a:p>
            <a:pPr algn="l">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Pegasus managed about 1 PB of data.</a:t>
            </a:r>
          </a:p>
          <a:p>
            <a:pPr algn="l">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We staged about 9 million output files totaling 36 TB back to long-term storage at USC CARC.</a:t>
            </a:r>
          </a:p>
          <a:p>
            <a:pPr algn="l">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We ran 945 top-level workflows, with an average of 15 running at a time.</a:t>
            </a:r>
          </a:p>
          <a:p>
            <a:pPr algn="l">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We ran approximately 27,720 jobs.  Of these, 7245 were remote, 8190 were local, 5985 were directory creation, 5355 were staging, and 945 were registration.</a:t>
            </a:r>
          </a:p>
          <a:p>
            <a:pPr algn="l">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We produced two new hazard models for Northern California.</a:t>
            </a:r>
          </a:p>
          <a:p>
            <a:pPr algn="l">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algn="l"/>
            <a:r>
              <a:rPr lang="en-US" sz="1800" b="0" i="0" u="none" strike="noStrike" dirty="0">
                <a:solidFill>
                  <a:srgbClr val="000000"/>
                </a:solidFill>
                <a:effectLst/>
                <a:latin typeface="Calibri" panose="020F0502020204030204" pitchFamily="34" charset="0"/>
              </a:rPr>
              <a:t>For each of 315 sites, we are executing 3 workflows.  The first calculates the Strain Green Tensors, the wave propagation output.  Since the wave propagation code, AWP-ODC, is a GPU code (with CUDA and HIP implementations), we run these workflows on Frontier, and Pegasus stages the SGTs from Frontier to Frontera, approximately 330 TB in total staged data.  Next we run a low-frequency seismogram synthesis workflow on Frontera; this uses a manager-worker tightly coupled MPI CPU code.  Lastly we run a broadband seismogram synthesis workflow, also on Frontera.  This uses PMC to run a wide but shallow set of tasks with some dependencies.  These codes are all CPU.</a:t>
            </a:r>
          </a:p>
          <a:p>
            <a:pPr algn="l"/>
            <a:br>
              <a:rPr lang="en-US" sz="1800" b="0" i="0" u="none" strike="noStrike" dirty="0">
                <a:solidFill>
                  <a:srgbClr val="000000"/>
                </a:solidFill>
                <a:effectLst/>
                <a:latin typeface="Calibri" panose="020F0502020204030204" pitchFamily="34" charset="0"/>
              </a:rPr>
            </a:br>
            <a:endParaRPr lang="en-US" sz="1800" b="0" i="0" u="none" strike="noStrike" dirty="0">
              <a:solidFill>
                <a:srgbClr val="000000"/>
              </a:solidFill>
              <a:effectLst/>
              <a:latin typeface="Calibri" panose="020F0502020204030204" pitchFamily="34" charset="0"/>
            </a:endParaRPr>
          </a:p>
          <a:p>
            <a:pPr algn="l"/>
            <a:r>
              <a:rPr lang="en-US" sz="1800" b="0" i="0" u="none" strike="noStrike" dirty="0">
                <a:solidFill>
                  <a:srgbClr val="000000"/>
                </a:solidFill>
                <a:effectLst/>
                <a:latin typeface="Calibri" panose="020F0502020204030204" pitchFamily="34" charset="0"/>
              </a:rPr>
              <a:t>We ran the SGT workflows first.  As they finished, we used the SGTs to generate the low-frequency seismogram synthesis, and prioritized finishing up all the low-frequency calculations first.  Then, we ran the broadband workflows for all the sites.</a:t>
            </a:r>
          </a:p>
          <a:p>
            <a:br>
              <a:rPr lang="en-US" sz="3200" dirty="0"/>
            </a:br>
            <a:endParaRPr lang="en-US" sz="1800" b="0" i="0" u="none" strike="noStrike" dirty="0">
              <a:solidFill>
                <a:srgbClr val="000000"/>
              </a:solidFill>
              <a:effectLst/>
              <a:latin typeface="Calibri" panose="020F0502020204030204" pitchFamily="34" charset="0"/>
            </a:endParaRPr>
          </a:p>
          <a:p>
            <a:pPr algn="l">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r>
              <a:rPr lang="en-US" b="0" i="0" u="none" strike="noStrike" dirty="0">
                <a:solidFill>
                  <a:srgbClr val="000000"/>
                </a:solidFill>
                <a:effectLst/>
                <a:latin typeface="Calibri" panose="020F0502020204030204" pitchFamily="34" charset="0"/>
              </a:rPr>
              <a:t>Most of the remote jobs were MPI jobs, either GPU (wave propagation) or CPU (seismogram synthesis).  There are a handful of serial jobs run as part of the pre- and post-processing before the large MPI jobs.</a:t>
            </a:r>
            <a:endParaRPr lang="en-US" dirty="0"/>
          </a:p>
          <a:p>
            <a:endParaRPr lang="en-US" dirty="0"/>
          </a:p>
        </p:txBody>
      </p:sp>
      <p:sp>
        <p:nvSpPr>
          <p:cNvPr id="4" name="Slide Number Placeholder 3">
            <a:extLst>
              <a:ext uri="{FF2B5EF4-FFF2-40B4-BE49-F238E27FC236}">
                <a16:creationId xmlns:a16="http://schemas.microsoft.com/office/drawing/2014/main" id="{0367D895-3ECC-4BD3-9EAC-1BF885390FA1}"/>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6633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4253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237dba589b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237dba589b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4" name="Google Shape;414;g1237dba589b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933311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841a15cdf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841a15cdf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c88695f91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c88695f91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F809-91F1-2494-34F0-FD655AD30E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4C3EDD-3B58-0E9D-E451-2A1EEAC6DC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C841EAC2-CD33-8A60-0B32-FE9F603F3CCC}"/>
              </a:ext>
            </a:extLst>
          </p:cNvPr>
          <p:cNvSpPr>
            <a:spLocks noGrp="1"/>
          </p:cNvSpPr>
          <p:nvPr>
            <p:ph type="sldNum" sz="quarter" idx="12"/>
          </p:nvPr>
        </p:nvSpPr>
        <p:spPr/>
        <p:txBody>
          <a:bodyPr/>
          <a:lstStyle/>
          <a:p>
            <a:fld id="{8142893F-83A5-0546-AB2A-B5938FC3347A}" type="slidenum">
              <a:rPr lang="en-US" smtClean="0"/>
              <a:t>‹#›</a:t>
            </a:fld>
            <a:endParaRPr lang="en-US"/>
          </a:p>
        </p:txBody>
      </p:sp>
    </p:spTree>
    <p:extLst>
      <p:ext uri="{BB962C8B-B14F-4D97-AF65-F5344CB8AC3E}">
        <p14:creationId xmlns:p14="http://schemas.microsoft.com/office/powerpoint/2010/main" val="282369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8F8F-05E3-7FAA-E77C-F8532582FB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C0BD79-359E-98B8-7BC0-0AC03051FC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86365-6EAC-4B86-D345-DB5BECFC6523}"/>
              </a:ext>
            </a:extLst>
          </p:cNvPr>
          <p:cNvSpPr>
            <a:spLocks noGrp="1"/>
          </p:cNvSpPr>
          <p:nvPr>
            <p:ph type="dt" sz="half" idx="10"/>
          </p:nvPr>
        </p:nvSpPr>
        <p:spPr>
          <a:xfrm>
            <a:off x="838200" y="6356350"/>
            <a:ext cx="2743200" cy="365125"/>
          </a:xfrm>
          <a:prstGeom prst="rect">
            <a:avLst/>
          </a:prstGeom>
        </p:spPr>
        <p:txBody>
          <a:bodyPr/>
          <a:lstStyle/>
          <a:p>
            <a:fld id="{2208EA6B-2397-1047-A6FD-D1AE76245E28}" type="datetimeFigureOut">
              <a:rPr lang="en-US" smtClean="0"/>
              <a:t>12/2/25</a:t>
            </a:fld>
            <a:endParaRPr lang="en-US"/>
          </a:p>
        </p:txBody>
      </p:sp>
      <p:sp>
        <p:nvSpPr>
          <p:cNvPr id="5" name="Footer Placeholder 4">
            <a:extLst>
              <a:ext uri="{FF2B5EF4-FFF2-40B4-BE49-F238E27FC236}">
                <a16:creationId xmlns:a16="http://schemas.microsoft.com/office/drawing/2014/main" id="{0E8F49A3-3247-3D60-0E24-98AA12893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AEA5-99C4-6430-C289-2369E7D13403}"/>
              </a:ext>
            </a:extLst>
          </p:cNvPr>
          <p:cNvSpPr>
            <a:spLocks noGrp="1"/>
          </p:cNvSpPr>
          <p:nvPr>
            <p:ph type="sldNum" sz="quarter" idx="12"/>
          </p:nvPr>
        </p:nvSpPr>
        <p:spPr/>
        <p:txBody>
          <a:bodyPr/>
          <a:lstStyle/>
          <a:p>
            <a:fld id="{8142893F-83A5-0546-AB2A-B5938FC3347A}" type="slidenum">
              <a:rPr lang="en-US" smtClean="0"/>
              <a:t>‹#›</a:t>
            </a:fld>
            <a:endParaRPr lang="en-US"/>
          </a:p>
        </p:txBody>
      </p:sp>
    </p:spTree>
    <p:extLst>
      <p:ext uri="{BB962C8B-B14F-4D97-AF65-F5344CB8AC3E}">
        <p14:creationId xmlns:p14="http://schemas.microsoft.com/office/powerpoint/2010/main" val="1664194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717A59-C860-B136-378F-B636BA5A18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AE6EFF-21C1-A78B-5729-1600A78440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F101E-DFCC-EC47-DE7E-D7094D1D5A8B}"/>
              </a:ext>
            </a:extLst>
          </p:cNvPr>
          <p:cNvSpPr>
            <a:spLocks noGrp="1"/>
          </p:cNvSpPr>
          <p:nvPr>
            <p:ph type="dt" sz="half" idx="10"/>
          </p:nvPr>
        </p:nvSpPr>
        <p:spPr>
          <a:xfrm>
            <a:off x="838200" y="6356350"/>
            <a:ext cx="2743200" cy="365125"/>
          </a:xfrm>
          <a:prstGeom prst="rect">
            <a:avLst/>
          </a:prstGeom>
        </p:spPr>
        <p:txBody>
          <a:bodyPr/>
          <a:lstStyle/>
          <a:p>
            <a:fld id="{2208EA6B-2397-1047-A6FD-D1AE76245E28}" type="datetimeFigureOut">
              <a:rPr lang="en-US" smtClean="0"/>
              <a:t>12/2/25</a:t>
            </a:fld>
            <a:endParaRPr lang="en-US"/>
          </a:p>
        </p:txBody>
      </p:sp>
      <p:sp>
        <p:nvSpPr>
          <p:cNvPr id="5" name="Footer Placeholder 4">
            <a:extLst>
              <a:ext uri="{FF2B5EF4-FFF2-40B4-BE49-F238E27FC236}">
                <a16:creationId xmlns:a16="http://schemas.microsoft.com/office/drawing/2014/main" id="{1EBAAE19-7110-3D55-EDC6-F1343AA68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9CD25-36A0-03D5-9182-AF041D08A48E}"/>
              </a:ext>
            </a:extLst>
          </p:cNvPr>
          <p:cNvSpPr>
            <a:spLocks noGrp="1"/>
          </p:cNvSpPr>
          <p:nvPr>
            <p:ph type="sldNum" sz="quarter" idx="12"/>
          </p:nvPr>
        </p:nvSpPr>
        <p:spPr/>
        <p:txBody>
          <a:bodyPr/>
          <a:lstStyle/>
          <a:p>
            <a:fld id="{8142893F-83A5-0546-AB2A-B5938FC3347A}" type="slidenum">
              <a:rPr lang="en-US" smtClean="0"/>
              <a:t>‹#›</a:t>
            </a:fld>
            <a:endParaRPr lang="en-US"/>
          </a:p>
        </p:txBody>
      </p:sp>
    </p:spTree>
    <p:extLst>
      <p:ext uri="{BB962C8B-B14F-4D97-AF65-F5344CB8AC3E}">
        <p14:creationId xmlns:p14="http://schemas.microsoft.com/office/powerpoint/2010/main" val="2042035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CD8F04-71C3-F116-7EBA-A3EF6F818077}"/>
              </a:ext>
            </a:extLst>
          </p:cNvPr>
          <p:cNvSpPr/>
          <p:nvPr userDrawn="1"/>
        </p:nvSpPr>
        <p:spPr>
          <a:xfrm>
            <a:off x="7774283" y="0"/>
            <a:ext cx="5787437" cy="11138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boto" panose="02000000000000000000" pitchFamily="2" charset="0"/>
            </a:endParaRPr>
          </a:p>
        </p:txBody>
      </p:sp>
      <p:sp>
        <p:nvSpPr>
          <p:cNvPr id="3" name="Rectangle 2">
            <a:extLst>
              <a:ext uri="{FF2B5EF4-FFF2-40B4-BE49-F238E27FC236}">
                <a16:creationId xmlns:a16="http://schemas.microsoft.com/office/drawing/2014/main" id="{2244773D-4B7E-AB74-5F27-D01A53E49C30}"/>
              </a:ext>
            </a:extLst>
          </p:cNvPr>
          <p:cNvSpPr/>
          <p:nvPr userDrawn="1"/>
        </p:nvSpPr>
        <p:spPr>
          <a:xfrm>
            <a:off x="0" y="6065896"/>
            <a:ext cx="6803923" cy="7921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boto" panose="02000000000000000000" pitchFamily="2" charset="0"/>
            </a:endParaRPr>
          </a:p>
        </p:txBody>
      </p:sp>
      <p:sp>
        <p:nvSpPr>
          <p:cNvPr id="2" name="Title 1"/>
          <p:cNvSpPr>
            <a:spLocks noGrp="1"/>
          </p:cNvSpPr>
          <p:nvPr>
            <p:ph type="title"/>
          </p:nvPr>
        </p:nvSpPr>
        <p:spPr>
          <a:xfrm>
            <a:off x="1674055" y="365125"/>
            <a:ext cx="8712820" cy="646331"/>
          </a:xfrm>
        </p:spPr>
        <p:txBody>
          <a:bodyPr wrap="square" anchor="t">
            <a:spAutoFit/>
          </a:bodyPr>
          <a:lstStyle>
            <a:lvl1pPr>
              <a:lnSpc>
                <a:spcPct val="100000"/>
              </a:lnSpc>
              <a:defRPr sz="3600">
                <a:solidFill>
                  <a:schemeClr val="tx1">
                    <a:lumMod val="75000"/>
                    <a:lumOff val="25000"/>
                  </a:schemeClr>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Click to edit Master title style</a:t>
            </a:r>
            <a:endParaRPr lang="id-ID" dirty="0"/>
          </a:p>
        </p:txBody>
      </p:sp>
      <p:sp>
        <p:nvSpPr>
          <p:cNvPr id="4" name="Date Placeholder 3"/>
          <p:cNvSpPr>
            <a:spLocks noGrp="1"/>
          </p:cNvSpPr>
          <p:nvPr>
            <p:ph type="dt" sz="half" idx="10"/>
          </p:nvPr>
        </p:nvSpPr>
        <p:spPr>
          <a:xfrm>
            <a:off x="1117600" y="8475134"/>
            <a:ext cx="3657600" cy="486833"/>
          </a:xfrm>
          <a:prstGeom prst="rect">
            <a:avLst/>
          </a:prstGeom>
        </p:spPr>
        <p:txBody>
          <a:bodyPr vert="horz" lIns="91440" tIns="45720" rIns="91440" bIns="45720" rtlCol="0" anchor="ctr"/>
          <a:lstStyle>
            <a:defPPr>
              <a:defRPr lang="id-ID"/>
            </a:defPPr>
            <a:lvl1pPr marL="0" algn="l" defTabSz="1219170" rtl="0" eaLnBrk="1" latinLnBrk="0" hangingPunct="1">
              <a:defRPr sz="1600" b="0" i="0" kern="1200">
                <a:solidFill>
                  <a:schemeClr val="tx1">
                    <a:tint val="75000"/>
                  </a:schemeClr>
                </a:solidFill>
                <a:latin typeface="Roboto" panose="02000000000000000000" pitchFamily="2"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6FB53EB8-E081-4857-AF7E-D4ED3DF5D516}" type="datetime1">
              <a:rPr lang="id-ID" smtClean="0"/>
              <a:pPr/>
              <a:t>02/12/25</a:t>
            </a:fld>
            <a:endParaRPr lang="id-ID" dirty="0"/>
          </a:p>
        </p:txBody>
      </p:sp>
      <p:sp>
        <p:nvSpPr>
          <p:cNvPr id="6" name="Slide Number Placeholder 5"/>
          <p:cNvSpPr>
            <a:spLocks noGrp="1"/>
          </p:cNvSpPr>
          <p:nvPr>
            <p:ph type="sldNum" sz="quarter" idx="12"/>
          </p:nvPr>
        </p:nvSpPr>
        <p:spPr>
          <a:xfrm>
            <a:off x="11410949" y="6356351"/>
            <a:ext cx="408163" cy="365125"/>
          </a:xfrm>
        </p:spPr>
        <p:txBody>
          <a:bodyPr/>
          <a:lstStyle>
            <a:lvl1pPr algn="ctr">
              <a:defRPr b="0" i="0">
                <a:solidFill>
                  <a:srgbClr val="365CAA"/>
                </a:solidFill>
                <a:latin typeface="Roboto" panose="02000000000000000000" pitchFamily="2" charset="0"/>
              </a:defRPr>
            </a:lvl1pPr>
          </a:lstStyle>
          <a:p>
            <a:fld id="{30A0955E-2A11-4E86-BB49-89B07D494587}" type="slidenum">
              <a:rPr lang="id-ID" smtClean="0"/>
              <a:pPr/>
              <a:t>‹#›</a:t>
            </a:fld>
            <a:endParaRPr lang="id-ID"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417" y="5768518"/>
            <a:ext cx="1094977" cy="1014223"/>
          </a:xfrm>
          <a:prstGeom prst="rect">
            <a:avLst/>
          </a:prstGeom>
        </p:spPr>
      </p:pic>
      <p:cxnSp>
        <p:nvCxnSpPr>
          <p:cNvPr id="18" name="Straight Connector 17"/>
          <p:cNvCxnSpPr/>
          <p:nvPr userDrawn="1"/>
        </p:nvCxnSpPr>
        <p:spPr>
          <a:xfrm>
            <a:off x="1131348" y="6575995"/>
            <a:ext cx="1012942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1"/>
          </p:nvPr>
        </p:nvSpPr>
        <p:spPr>
          <a:xfrm>
            <a:off x="5384800" y="8475134"/>
            <a:ext cx="5486400" cy="486833"/>
          </a:xfrm>
          <a:prstGeom prst="rect">
            <a:avLst/>
          </a:prstGeom>
          <a:solidFill>
            <a:schemeClr val="bg1"/>
          </a:solidFill>
        </p:spPr>
        <p:txBody>
          <a:bodyPr vert="horz" lIns="91440" tIns="45720" rIns="91440" bIns="45720" rtlCol="0" anchor="ctr"/>
          <a:lstStyle>
            <a:defPPr>
              <a:defRPr lang="id-ID"/>
            </a:defPPr>
            <a:lvl1pPr marL="0" algn="ctr" defTabSz="1219170" rtl="0" eaLnBrk="1" latinLnBrk="0" hangingPunct="1">
              <a:defRPr sz="1600" b="0" i="0" kern="1200">
                <a:solidFill>
                  <a:schemeClr val="tx1">
                    <a:tint val="75000"/>
                  </a:schemeClr>
                </a:solidFill>
                <a:latin typeface="Roboto" panose="02000000000000000000" pitchFamily="2"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id-ID" dirty="0" err="1"/>
              <a:t>https</a:t>
            </a:r>
            <a:r>
              <a:rPr lang="id-ID" dirty="0"/>
              <a:t>://</a:t>
            </a:r>
            <a:r>
              <a:rPr lang="id-ID" dirty="0" err="1"/>
              <a:t>pegasus.isi.edu</a:t>
            </a:r>
            <a:endParaRPr lang="id-ID" dirty="0"/>
          </a:p>
        </p:txBody>
      </p:sp>
      <p:pic>
        <p:nvPicPr>
          <p:cNvPr id="9" name="Google Shape;147;p4"/>
          <p:cNvPicPr preferRelativeResize="0">
            <a:picLocks noChangeAspect="1"/>
          </p:cNvPicPr>
          <p:nvPr userDrawn="1"/>
        </p:nvPicPr>
        <p:blipFill rotWithShape="1">
          <a:blip r:embed="rId3">
            <a:alphaModFix/>
          </a:blip>
          <a:srcRect/>
          <a:stretch/>
        </p:blipFill>
        <p:spPr>
          <a:xfrm>
            <a:off x="10801074" y="184504"/>
            <a:ext cx="1092948" cy="914283"/>
          </a:xfrm>
          <a:prstGeom prst="rect">
            <a:avLst/>
          </a:prstGeom>
          <a:noFill/>
          <a:ln>
            <a:noFill/>
          </a:ln>
        </p:spPr>
      </p:pic>
    </p:spTree>
    <p:extLst>
      <p:ext uri="{BB962C8B-B14F-4D97-AF65-F5344CB8AC3E}">
        <p14:creationId xmlns:p14="http://schemas.microsoft.com/office/powerpoint/2010/main" val="16933918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3_Title and Content">
    <p:spTree>
      <p:nvGrpSpPr>
        <p:cNvPr id="1" name="Shape 36"/>
        <p:cNvGrpSpPr/>
        <p:nvPr/>
      </p:nvGrpSpPr>
      <p:grpSpPr>
        <a:xfrm>
          <a:off x="0" y="0"/>
          <a:ext cx="0" cy="0"/>
          <a:chOff x="0" y="0"/>
          <a:chExt cx="0" cy="0"/>
        </a:xfrm>
      </p:grpSpPr>
      <p:sp>
        <p:nvSpPr>
          <p:cNvPr id="37" name="Google Shape;37;p40"/>
          <p:cNvSpPr txBox="1">
            <a:spLocks noGrp="1"/>
          </p:cNvSpPr>
          <p:nvPr>
            <p:ph type="title"/>
          </p:nvPr>
        </p:nvSpPr>
        <p:spPr>
          <a:xfrm>
            <a:off x="838200" y="365125"/>
            <a:ext cx="9548674" cy="646331"/>
          </a:xfrm>
          <a:prstGeom prst="rect">
            <a:avLst/>
          </a:prstGeom>
          <a:noFill/>
          <a:ln>
            <a:noFill/>
          </a:ln>
        </p:spPr>
        <p:txBody>
          <a:bodyPr spcFirstLastPara="1" wrap="square" lIns="91425" tIns="45700" rIns="91425" bIns="45700" anchor="t" anchorCtr="0">
            <a:spAutoFit/>
          </a:bodyPr>
          <a:lstStyle>
            <a:lvl1pPr lvl="0" algn="l">
              <a:lnSpc>
                <a:spcPct val="100000"/>
              </a:lnSpc>
              <a:spcBef>
                <a:spcPts val="0"/>
              </a:spcBef>
              <a:spcAft>
                <a:spcPts val="0"/>
              </a:spcAft>
              <a:buClr>
                <a:srgbClr val="3F3F3F"/>
              </a:buClr>
              <a:buSzPts val="3600"/>
              <a:buFont typeface="Roboto Black"/>
              <a:buNone/>
              <a:defRPr sz="3600">
                <a:solidFill>
                  <a:srgbClr val="3F3F3F"/>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0" name="Google Shape;40;p40"/>
          <p:cNvPicPr preferRelativeResize="0"/>
          <p:nvPr/>
        </p:nvPicPr>
        <p:blipFill rotWithShape="1">
          <a:blip r:embed="rId2">
            <a:alphaModFix/>
          </a:blip>
          <a:srcRect/>
          <a:stretch/>
        </p:blipFill>
        <p:spPr>
          <a:xfrm>
            <a:off x="10718800" y="365125"/>
            <a:ext cx="635000" cy="531196"/>
          </a:xfrm>
          <a:prstGeom prst="rect">
            <a:avLst/>
          </a:prstGeom>
          <a:noFill/>
          <a:ln>
            <a:noFill/>
          </a:ln>
        </p:spPr>
      </p:pic>
      <p:pic>
        <p:nvPicPr>
          <p:cNvPr id="41" name="Google Shape;41;p40"/>
          <p:cNvPicPr preferRelativeResize="0"/>
          <p:nvPr/>
        </p:nvPicPr>
        <p:blipFill rotWithShape="1">
          <a:blip r:embed="rId3">
            <a:alphaModFix/>
          </a:blip>
          <a:srcRect/>
          <a:stretch/>
        </p:blipFill>
        <p:spPr>
          <a:xfrm>
            <a:off x="334947" y="6061522"/>
            <a:ext cx="636603" cy="589653"/>
          </a:xfrm>
          <a:prstGeom prst="rect">
            <a:avLst/>
          </a:prstGeom>
          <a:noFill/>
          <a:ln>
            <a:noFill/>
          </a:ln>
        </p:spPr>
      </p:pic>
      <p:cxnSp>
        <p:nvCxnSpPr>
          <p:cNvPr id="42" name="Google Shape;42;p40"/>
          <p:cNvCxnSpPr/>
          <p:nvPr/>
        </p:nvCxnSpPr>
        <p:spPr>
          <a:xfrm>
            <a:off x="1131348" y="6575994"/>
            <a:ext cx="10129421" cy="0"/>
          </a:xfrm>
          <a:prstGeom prst="straightConnector1">
            <a:avLst/>
          </a:prstGeom>
          <a:noFill/>
          <a:ln w="9525" cap="flat" cmpd="sng">
            <a:solidFill>
              <a:srgbClr val="D8D8D8"/>
            </a:solidFill>
            <a:prstDash val="solid"/>
            <a:miter lim="800000"/>
            <a:headEnd type="none" w="sm" len="sm"/>
            <a:tailEnd type="none" w="sm" len="sm"/>
          </a:ln>
        </p:spPr>
      </p:cxnSp>
      <p:sp>
        <p:nvSpPr>
          <p:cNvPr id="43" name="Google Shape;43;p40"/>
          <p:cNvSpPr txBox="1">
            <a:spLocks noGrp="1"/>
          </p:cNvSpPr>
          <p:nvPr>
            <p:ph type="ftr" idx="11"/>
          </p:nvPr>
        </p:nvSpPr>
        <p:spPr>
          <a:xfrm>
            <a:off x="5029200" y="6393431"/>
            <a:ext cx="2133600" cy="365125"/>
          </a:xfrm>
          <a:prstGeom prst="rect">
            <a:avLst/>
          </a:prstGeom>
          <a:solidFill>
            <a:schemeClr val="lt1"/>
          </a:solid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100">
                <a:solidFill>
                  <a:srgbClr val="2D75B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0"/>
          <p:cNvSpPr txBox="1">
            <a:spLocks noGrp="1"/>
          </p:cNvSpPr>
          <p:nvPr>
            <p:ph type="body" idx="1"/>
          </p:nvPr>
        </p:nvSpPr>
        <p:spPr>
          <a:xfrm>
            <a:off x="838200" y="1489694"/>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Light"/>
                <a:ea typeface="Roboto Light"/>
                <a:cs typeface="Roboto Light"/>
                <a:sym typeface="Roboto Light"/>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Light"/>
                <a:ea typeface="Roboto Light"/>
                <a:cs typeface="Roboto Light"/>
                <a:sym typeface="Roboto Light"/>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Light"/>
                <a:ea typeface="Roboto Light"/>
                <a:cs typeface="Roboto Light"/>
                <a:sym typeface="Roboto Light"/>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Light"/>
                <a:ea typeface="Roboto Light"/>
                <a:cs typeface="Roboto Light"/>
                <a:sym typeface="Roboto Light"/>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Light"/>
                <a:ea typeface="Roboto Light"/>
                <a:cs typeface="Roboto Light"/>
                <a:sym typeface="Roboto Light"/>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Light"/>
                <a:ea typeface="Roboto Light"/>
                <a:cs typeface="Roboto Light"/>
                <a:sym typeface="Roboto Light"/>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Light"/>
                <a:ea typeface="Roboto Light"/>
                <a:cs typeface="Roboto Light"/>
                <a:sym typeface="Roboto Light"/>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Light"/>
                <a:ea typeface="Roboto Light"/>
                <a:cs typeface="Roboto Light"/>
                <a:sym typeface="Roboto Light"/>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4199887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5"/>
            <a:ext cx="9777274" cy="646331"/>
          </a:xfrm>
        </p:spPr>
        <p:txBody>
          <a:bodyPr wrap="square" anchor="t">
            <a:spAutoFit/>
          </a:bodyPr>
          <a:lstStyle>
            <a:lvl1pPr>
              <a:lnSpc>
                <a:spcPct val="100000"/>
              </a:lnSpc>
              <a:defRPr sz="3600">
                <a:solidFill>
                  <a:schemeClr val="tx1">
                    <a:lumMod val="75000"/>
                    <a:lumOff val="25000"/>
                  </a:schemeClr>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Click to edit Master title style</a:t>
            </a:r>
            <a:endParaRPr lang="id-ID" dirty="0"/>
          </a:p>
        </p:txBody>
      </p:sp>
      <p:sp>
        <p:nvSpPr>
          <p:cNvPr id="4" name="Date Placeholder 3"/>
          <p:cNvSpPr>
            <a:spLocks noGrp="1"/>
          </p:cNvSpPr>
          <p:nvPr>
            <p:ph type="dt" sz="half" idx="10"/>
          </p:nvPr>
        </p:nvSpPr>
        <p:spPr/>
        <p:txBody>
          <a:bodyPr/>
          <a:lstStyle/>
          <a:p>
            <a:endParaRPr lang="id-ID" dirty="0"/>
          </a:p>
        </p:txBody>
      </p:sp>
      <p:cxnSp>
        <p:nvCxnSpPr>
          <p:cNvPr id="18" name="Straight Connector 17"/>
          <p:cNvCxnSpPr/>
          <p:nvPr userDrawn="1"/>
        </p:nvCxnSpPr>
        <p:spPr>
          <a:xfrm>
            <a:off x="1131348" y="6575994"/>
            <a:ext cx="1012942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1"/>
          </p:nvPr>
        </p:nvSpPr>
        <p:spPr>
          <a:xfrm>
            <a:off x="5029200" y="6393431"/>
            <a:ext cx="2133600" cy="365125"/>
          </a:xfrm>
          <a:solidFill>
            <a:schemeClr val="bg1"/>
          </a:solidFill>
        </p:spPr>
        <p:txBody>
          <a:bodyPr/>
          <a:lstStyle>
            <a:lvl1pPr>
              <a:defRPr sz="1100">
                <a:solidFill>
                  <a:srgbClr val="2D75B6"/>
                </a:solidFill>
              </a:defRPr>
            </a:lvl1pPr>
          </a:lstStyle>
          <a:p>
            <a:r>
              <a:rPr lang="id-ID" dirty="0"/>
              <a:t>https://pegasus.isi.edu</a:t>
            </a:r>
          </a:p>
        </p:txBody>
      </p:sp>
      <p:pic>
        <p:nvPicPr>
          <p:cNvPr id="9" name="Google Shape;147;p4"/>
          <p:cNvPicPr preferRelativeResize="0"/>
          <p:nvPr userDrawn="1"/>
        </p:nvPicPr>
        <p:blipFill rotWithShape="1">
          <a:blip r:embed="rId2">
            <a:alphaModFix/>
          </a:blip>
          <a:srcRect/>
          <a:stretch/>
        </p:blipFill>
        <p:spPr>
          <a:xfrm>
            <a:off x="11093450" y="365125"/>
            <a:ext cx="635000" cy="531196"/>
          </a:xfrm>
          <a:prstGeom prst="rect">
            <a:avLst/>
          </a:prstGeom>
          <a:noFill/>
          <a:ln>
            <a:noFill/>
          </a:ln>
        </p:spPr>
      </p:pic>
    </p:spTree>
    <p:extLst>
      <p:ext uri="{BB962C8B-B14F-4D97-AF65-F5344CB8AC3E}">
        <p14:creationId xmlns:p14="http://schemas.microsoft.com/office/powerpoint/2010/main" val="1349100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1">
  <p:cSld name="Title and Content 1">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g3841a15cdfa_0_9"/>
          <p:cNvPicPr preferRelativeResize="0"/>
          <p:nvPr/>
        </p:nvPicPr>
        <p:blipFill>
          <a:blip r:embed="rId3">
            <a:alphaModFix/>
          </a:blip>
          <a:stretch>
            <a:fillRect/>
          </a:stretch>
        </p:blipFill>
        <p:spPr>
          <a:xfrm>
            <a:off x="0" y="0"/>
            <a:ext cx="12192000" cy="6857999"/>
          </a:xfrm>
          <a:prstGeom prst="rect">
            <a:avLst/>
          </a:prstGeom>
          <a:noFill/>
          <a:ln>
            <a:noFill/>
          </a:ln>
        </p:spPr>
      </p:pic>
      <p:sp>
        <p:nvSpPr>
          <p:cNvPr id="15" name="Google Shape;15;g3841a15cdfa_0_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Font typeface="Calibri"/>
              <a:buNone/>
              <a:defRPr>
                <a:solidFill>
                  <a:schemeClr val="lt1"/>
                </a:solidFill>
                <a:latin typeface="Calibri"/>
                <a:ea typeface="Calibri"/>
                <a:cs typeface="Calibri"/>
                <a:sym typeface="Calibri"/>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16" name="Google Shape;16;g3841a15cdfa_0_9"/>
          <p:cNvSpPr txBox="1">
            <a:spLocks noGrp="1"/>
          </p:cNvSpPr>
          <p:nvPr>
            <p:ph type="body" idx="1"/>
          </p:nvPr>
        </p:nvSpPr>
        <p:spPr>
          <a:xfrm>
            <a:off x="838200" y="1825625"/>
            <a:ext cx="10515600" cy="37077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lt1"/>
              </a:buClr>
              <a:buSzPts val="1800"/>
              <a:buFont typeface="Calibri"/>
              <a:buChar char="•"/>
              <a:defRPr>
                <a:solidFill>
                  <a:schemeClr val="lt1"/>
                </a:solidFill>
                <a:latin typeface="Calibri"/>
                <a:ea typeface="Calibri"/>
                <a:cs typeface="Calibri"/>
                <a:sym typeface="Calibri"/>
              </a:defRPr>
            </a:lvl1pPr>
            <a:lvl2pPr marL="914400" lvl="1" indent="-342900" algn="l">
              <a:lnSpc>
                <a:spcPct val="100000"/>
              </a:lnSpc>
              <a:spcBef>
                <a:spcPts val="1000"/>
              </a:spcBef>
              <a:spcAft>
                <a:spcPts val="0"/>
              </a:spcAft>
              <a:buClr>
                <a:schemeClr val="lt1"/>
              </a:buClr>
              <a:buSzPts val="1800"/>
              <a:buFont typeface="Calibri"/>
              <a:buChar char="•"/>
              <a:defRPr>
                <a:solidFill>
                  <a:schemeClr val="lt1"/>
                </a:solidFill>
                <a:latin typeface="Calibri"/>
                <a:ea typeface="Calibri"/>
                <a:cs typeface="Calibri"/>
                <a:sym typeface="Calibri"/>
              </a:defRPr>
            </a:lvl2pPr>
            <a:lvl3pPr marL="1371600" lvl="2" indent="-342900" algn="l">
              <a:lnSpc>
                <a:spcPct val="100000"/>
              </a:lnSpc>
              <a:spcBef>
                <a:spcPts val="1000"/>
              </a:spcBef>
              <a:spcAft>
                <a:spcPts val="0"/>
              </a:spcAft>
              <a:buClr>
                <a:schemeClr val="lt1"/>
              </a:buClr>
              <a:buSzPts val="1800"/>
              <a:buFont typeface="Calibri"/>
              <a:buChar char="•"/>
              <a:defRPr>
                <a:solidFill>
                  <a:schemeClr val="lt1"/>
                </a:solidFill>
                <a:latin typeface="Calibri"/>
                <a:ea typeface="Calibri"/>
                <a:cs typeface="Calibri"/>
                <a:sym typeface="Calibri"/>
              </a:defRPr>
            </a:lvl3pPr>
            <a:lvl4pPr marL="1828800" lvl="3" indent="-342900" algn="l">
              <a:lnSpc>
                <a:spcPct val="100000"/>
              </a:lnSpc>
              <a:spcBef>
                <a:spcPts val="1000"/>
              </a:spcBef>
              <a:spcAft>
                <a:spcPts val="0"/>
              </a:spcAft>
              <a:buClr>
                <a:schemeClr val="lt1"/>
              </a:buClr>
              <a:buSzPts val="1800"/>
              <a:buFont typeface="Calibri"/>
              <a:buChar char="•"/>
              <a:defRPr>
                <a:solidFill>
                  <a:schemeClr val="lt1"/>
                </a:solidFill>
                <a:latin typeface="Calibri"/>
                <a:ea typeface="Calibri"/>
                <a:cs typeface="Calibri"/>
                <a:sym typeface="Calibri"/>
              </a:defRPr>
            </a:lvl4pPr>
            <a:lvl5pPr marL="2286000" lvl="4" indent="-342900" algn="l">
              <a:lnSpc>
                <a:spcPct val="100000"/>
              </a:lnSpc>
              <a:spcBef>
                <a:spcPts val="1000"/>
              </a:spcBef>
              <a:spcAft>
                <a:spcPts val="0"/>
              </a:spcAft>
              <a:buClr>
                <a:schemeClr val="lt1"/>
              </a:buClr>
              <a:buSzPts val="1800"/>
              <a:buFont typeface="Calibri"/>
              <a:buChar char="•"/>
              <a:defRPr>
                <a:solidFill>
                  <a:schemeClr val="lt1"/>
                </a:solidFill>
                <a:latin typeface="Calibri"/>
                <a:ea typeface="Calibri"/>
                <a:cs typeface="Calibri"/>
                <a:sym typeface="Calibri"/>
              </a:defRPr>
            </a:lvl5pPr>
            <a:lvl6pPr marL="2743200" lvl="5" indent="-342900" algn="l">
              <a:lnSpc>
                <a:spcPct val="100000"/>
              </a:lnSpc>
              <a:spcBef>
                <a:spcPts val="1000"/>
              </a:spcBef>
              <a:spcAft>
                <a:spcPts val="0"/>
              </a:spcAft>
              <a:buClr>
                <a:schemeClr val="lt1"/>
              </a:buClr>
              <a:buSzPts val="1800"/>
              <a:buFont typeface="Calibri"/>
              <a:buChar char="•"/>
              <a:defRPr>
                <a:solidFill>
                  <a:schemeClr val="lt1"/>
                </a:solidFill>
              </a:defRPr>
            </a:lvl6pPr>
            <a:lvl7pPr marL="3200400" lvl="6" indent="-342900" algn="l">
              <a:lnSpc>
                <a:spcPct val="100000"/>
              </a:lnSpc>
              <a:spcBef>
                <a:spcPts val="1000"/>
              </a:spcBef>
              <a:spcAft>
                <a:spcPts val="0"/>
              </a:spcAft>
              <a:buClr>
                <a:schemeClr val="lt1"/>
              </a:buClr>
              <a:buSzPts val="1800"/>
              <a:buFont typeface="Calibri"/>
              <a:buChar char="•"/>
              <a:defRPr>
                <a:solidFill>
                  <a:schemeClr val="lt1"/>
                </a:solidFill>
              </a:defRPr>
            </a:lvl7pPr>
            <a:lvl8pPr marL="3657600" lvl="7" indent="-342900" algn="l">
              <a:lnSpc>
                <a:spcPct val="100000"/>
              </a:lnSpc>
              <a:spcBef>
                <a:spcPts val="1000"/>
              </a:spcBef>
              <a:spcAft>
                <a:spcPts val="0"/>
              </a:spcAft>
              <a:buClr>
                <a:schemeClr val="lt1"/>
              </a:buClr>
              <a:buSzPts val="1800"/>
              <a:buFont typeface="Calibri"/>
              <a:buChar char="•"/>
              <a:defRPr>
                <a:solidFill>
                  <a:schemeClr val="lt1"/>
                </a:solidFill>
              </a:defRPr>
            </a:lvl8pPr>
            <a:lvl9pPr marL="4114800" lvl="8" indent="-342900" algn="l">
              <a:lnSpc>
                <a:spcPct val="100000"/>
              </a:lnSpc>
              <a:spcBef>
                <a:spcPts val="1000"/>
              </a:spcBef>
              <a:spcAft>
                <a:spcPts val="1000"/>
              </a:spcAft>
              <a:buClr>
                <a:schemeClr val="lt1"/>
              </a:buClr>
              <a:buSzPts val="1800"/>
              <a:buFont typeface="Calibri"/>
              <a:buChar char="•"/>
              <a:defRPr>
                <a:solidFill>
                  <a:schemeClr val="lt1"/>
                </a:solidFill>
              </a:defRPr>
            </a:lvl9pPr>
          </a:lstStyle>
          <a:p>
            <a:endParaRPr/>
          </a:p>
        </p:txBody>
      </p:sp>
      <p:sp>
        <p:nvSpPr>
          <p:cNvPr id="17" name="Google Shape;17;g3841a15cdfa_0_9"/>
          <p:cNvSpPr txBox="1">
            <a:spLocks noGrp="1"/>
          </p:cNvSpPr>
          <p:nvPr>
            <p:ph type="sldNum" idx="12"/>
          </p:nvPr>
        </p:nvSpPr>
        <p:spPr>
          <a:xfrm>
            <a:off x="9049266" y="624514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62914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32B7C-DAC2-06DD-7E0B-F9080ADE3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46BFF-CF79-4BBD-07FF-81CA293733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D551C-FBAC-83FA-C891-9F68C89108CB}"/>
              </a:ext>
            </a:extLst>
          </p:cNvPr>
          <p:cNvSpPr>
            <a:spLocks noGrp="1"/>
          </p:cNvSpPr>
          <p:nvPr>
            <p:ph type="dt" sz="half" idx="10"/>
          </p:nvPr>
        </p:nvSpPr>
        <p:spPr>
          <a:xfrm>
            <a:off x="838200" y="6356350"/>
            <a:ext cx="2743200" cy="365125"/>
          </a:xfrm>
          <a:prstGeom prst="rect">
            <a:avLst/>
          </a:prstGeom>
        </p:spPr>
        <p:txBody>
          <a:bodyPr/>
          <a:lstStyle/>
          <a:p>
            <a:fld id="{2208EA6B-2397-1047-A6FD-D1AE76245E28}" type="datetimeFigureOut">
              <a:rPr lang="en-US" smtClean="0"/>
              <a:t>12/2/25</a:t>
            </a:fld>
            <a:endParaRPr lang="en-US"/>
          </a:p>
        </p:txBody>
      </p:sp>
      <p:sp>
        <p:nvSpPr>
          <p:cNvPr id="5" name="Footer Placeholder 4">
            <a:extLst>
              <a:ext uri="{FF2B5EF4-FFF2-40B4-BE49-F238E27FC236}">
                <a16:creationId xmlns:a16="http://schemas.microsoft.com/office/drawing/2014/main" id="{3941A489-81C6-2F35-E597-81E53C023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76CF2-7B4B-8C81-07D5-97733AB8A214}"/>
              </a:ext>
            </a:extLst>
          </p:cNvPr>
          <p:cNvSpPr>
            <a:spLocks noGrp="1"/>
          </p:cNvSpPr>
          <p:nvPr>
            <p:ph type="sldNum" sz="quarter" idx="12"/>
          </p:nvPr>
        </p:nvSpPr>
        <p:spPr/>
        <p:txBody>
          <a:bodyPr/>
          <a:lstStyle/>
          <a:p>
            <a:fld id="{8142893F-83A5-0546-AB2A-B5938FC3347A}" type="slidenum">
              <a:rPr lang="en-US" smtClean="0"/>
              <a:t>‹#›</a:t>
            </a:fld>
            <a:endParaRPr lang="en-US"/>
          </a:p>
        </p:txBody>
      </p:sp>
    </p:spTree>
    <p:extLst>
      <p:ext uri="{BB962C8B-B14F-4D97-AF65-F5344CB8AC3E}">
        <p14:creationId xmlns:p14="http://schemas.microsoft.com/office/powerpoint/2010/main" val="414861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6E67-5BA6-3671-B381-ECF5F5C2C6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54D773-D979-F79B-3005-10CAA7A89C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A95451-00E5-34C4-4CCF-4CAB624F2709}"/>
              </a:ext>
            </a:extLst>
          </p:cNvPr>
          <p:cNvSpPr>
            <a:spLocks noGrp="1"/>
          </p:cNvSpPr>
          <p:nvPr>
            <p:ph type="dt" sz="half" idx="10"/>
          </p:nvPr>
        </p:nvSpPr>
        <p:spPr>
          <a:xfrm>
            <a:off x="838200" y="6356350"/>
            <a:ext cx="2743200" cy="365125"/>
          </a:xfrm>
          <a:prstGeom prst="rect">
            <a:avLst/>
          </a:prstGeom>
        </p:spPr>
        <p:txBody>
          <a:bodyPr/>
          <a:lstStyle/>
          <a:p>
            <a:fld id="{2208EA6B-2397-1047-A6FD-D1AE76245E28}" type="datetimeFigureOut">
              <a:rPr lang="en-US" smtClean="0"/>
              <a:t>12/2/25</a:t>
            </a:fld>
            <a:endParaRPr lang="en-US"/>
          </a:p>
        </p:txBody>
      </p:sp>
      <p:sp>
        <p:nvSpPr>
          <p:cNvPr id="5" name="Footer Placeholder 4">
            <a:extLst>
              <a:ext uri="{FF2B5EF4-FFF2-40B4-BE49-F238E27FC236}">
                <a16:creationId xmlns:a16="http://schemas.microsoft.com/office/drawing/2014/main" id="{6E0F758F-4269-70C0-D7B2-DBC028B29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DB7EC-4566-434B-6525-9845674DB63A}"/>
              </a:ext>
            </a:extLst>
          </p:cNvPr>
          <p:cNvSpPr>
            <a:spLocks noGrp="1"/>
          </p:cNvSpPr>
          <p:nvPr>
            <p:ph type="sldNum" sz="quarter" idx="12"/>
          </p:nvPr>
        </p:nvSpPr>
        <p:spPr/>
        <p:txBody>
          <a:bodyPr/>
          <a:lstStyle/>
          <a:p>
            <a:fld id="{8142893F-83A5-0546-AB2A-B5938FC3347A}" type="slidenum">
              <a:rPr lang="en-US" smtClean="0"/>
              <a:t>‹#›</a:t>
            </a:fld>
            <a:endParaRPr lang="en-US"/>
          </a:p>
        </p:txBody>
      </p:sp>
    </p:spTree>
    <p:extLst>
      <p:ext uri="{BB962C8B-B14F-4D97-AF65-F5344CB8AC3E}">
        <p14:creationId xmlns:p14="http://schemas.microsoft.com/office/powerpoint/2010/main" val="2649009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7776-AA19-CE76-0D29-9AE709AB78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1267E1-8BA6-025C-3E60-10E4C06CB9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9F02B1-C4B2-52A6-3F55-806DED1784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0E31A2-2187-7C7C-A606-83B91C3CCC33}"/>
              </a:ext>
            </a:extLst>
          </p:cNvPr>
          <p:cNvSpPr>
            <a:spLocks noGrp="1"/>
          </p:cNvSpPr>
          <p:nvPr>
            <p:ph type="dt" sz="half" idx="10"/>
          </p:nvPr>
        </p:nvSpPr>
        <p:spPr>
          <a:xfrm>
            <a:off x="838200" y="6356350"/>
            <a:ext cx="2743200" cy="365125"/>
          </a:xfrm>
          <a:prstGeom prst="rect">
            <a:avLst/>
          </a:prstGeom>
        </p:spPr>
        <p:txBody>
          <a:bodyPr/>
          <a:lstStyle/>
          <a:p>
            <a:fld id="{2208EA6B-2397-1047-A6FD-D1AE76245E28}" type="datetimeFigureOut">
              <a:rPr lang="en-US" smtClean="0"/>
              <a:t>12/2/25</a:t>
            </a:fld>
            <a:endParaRPr lang="en-US"/>
          </a:p>
        </p:txBody>
      </p:sp>
      <p:sp>
        <p:nvSpPr>
          <p:cNvPr id="6" name="Footer Placeholder 5">
            <a:extLst>
              <a:ext uri="{FF2B5EF4-FFF2-40B4-BE49-F238E27FC236}">
                <a16:creationId xmlns:a16="http://schemas.microsoft.com/office/drawing/2014/main" id="{0AC8FC17-61F6-2FB7-31F6-86D4C7D4C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AAEACD-2164-8D18-3653-BEA6A1E36793}"/>
              </a:ext>
            </a:extLst>
          </p:cNvPr>
          <p:cNvSpPr>
            <a:spLocks noGrp="1"/>
          </p:cNvSpPr>
          <p:nvPr>
            <p:ph type="sldNum" sz="quarter" idx="12"/>
          </p:nvPr>
        </p:nvSpPr>
        <p:spPr/>
        <p:txBody>
          <a:bodyPr/>
          <a:lstStyle/>
          <a:p>
            <a:fld id="{8142893F-83A5-0546-AB2A-B5938FC3347A}" type="slidenum">
              <a:rPr lang="en-US" smtClean="0"/>
              <a:t>‹#›</a:t>
            </a:fld>
            <a:endParaRPr lang="en-US"/>
          </a:p>
        </p:txBody>
      </p:sp>
    </p:spTree>
    <p:extLst>
      <p:ext uri="{BB962C8B-B14F-4D97-AF65-F5344CB8AC3E}">
        <p14:creationId xmlns:p14="http://schemas.microsoft.com/office/powerpoint/2010/main" val="3762871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3176-9C68-9AD1-E607-565179B7EF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974542-57D5-D8A8-CEF9-9CB3D188E2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2B0583-EEFD-8315-D771-561189DB77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704150-7F9E-870D-C0D2-B07B7053A0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E01CBF-B198-26B8-056A-5BC0D9CEC2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A55F25-64DE-E58D-CD01-739BB40CF169}"/>
              </a:ext>
            </a:extLst>
          </p:cNvPr>
          <p:cNvSpPr>
            <a:spLocks noGrp="1"/>
          </p:cNvSpPr>
          <p:nvPr>
            <p:ph type="dt" sz="half" idx="10"/>
          </p:nvPr>
        </p:nvSpPr>
        <p:spPr>
          <a:xfrm>
            <a:off x="838200" y="6356350"/>
            <a:ext cx="2743200" cy="365125"/>
          </a:xfrm>
          <a:prstGeom prst="rect">
            <a:avLst/>
          </a:prstGeom>
        </p:spPr>
        <p:txBody>
          <a:bodyPr/>
          <a:lstStyle/>
          <a:p>
            <a:fld id="{2208EA6B-2397-1047-A6FD-D1AE76245E28}" type="datetimeFigureOut">
              <a:rPr lang="en-US" smtClean="0"/>
              <a:t>12/2/25</a:t>
            </a:fld>
            <a:endParaRPr lang="en-US"/>
          </a:p>
        </p:txBody>
      </p:sp>
      <p:sp>
        <p:nvSpPr>
          <p:cNvPr id="8" name="Footer Placeholder 7">
            <a:extLst>
              <a:ext uri="{FF2B5EF4-FFF2-40B4-BE49-F238E27FC236}">
                <a16:creationId xmlns:a16="http://schemas.microsoft.com/office/drawing/2014/main" id="{5A413555-84A8-D149-40B0-0A1D55E43A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40B653-EE78-EE9A-904F-A8679C884904}"/>
              </a:ext>
            </a:extLst>
          </p:cNvPr>
          <p:cNvSpPr>
            <a:spLocks noGrp="1"/>
          </p:cNvSpPr>
          <p:nvPr>
            <p:ph type="sldNum" sz="quarter" idx="12"/>
          </p:nvPr>
        </p:nvSpPr>
        <p:spPr/>
        <p:txBody>
          <a:bodyPr/>
          <a:lstStyle/>
          <a:p>
            <a:fld id="{8142893F-83A5-0546-AB2A-B5938FC3347A}" type="slidenum">
              <a:rPr lang="en-US" smtClean="0"/>
              <a:t>‹#›</a:t>
            </a:fld>
            <a:endParaRPr lang="en-US"/>
          </a:p>
        </p:txBody>
      </p:sp>
    </p:spTree>
    <p:extLst>
      <p:ext uri="{BB962C8B-B14F-4D97-AF65-F5344CB8AC3E}">
        <p14:creationId xmlns:p14="http://schemas.microsoft.com/office/powerpoint/2010/main" val="5571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A862-05A5-053C-399D-B6944C9E52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1806F4-307C-BAA9-2F10-B677462C678E}"/>
              </a:ext>
            </a:extLst>
          </p:cNvPr>
          <p:cNvSpPr>
            <a:spLocks noGrp="1"/>
          </p:cNvSpPr>
          <p:nvPr>
            <p:ph type="dt" sz="half" idx="10"/>
          </p:nvPr>
        </p:nvSpPr>
        <p:spPr>
          <a:xfrm>
            <a:off x="838200" y="6356350"/>
            <a:ext cx="2743200" cy="365125"/>
          </a:xfrm>
          <a:prstGeom prst="rect">
            <a:avLst/>
          </a:prstGeom>
        </p:spPr>
        <p:txBody>
          <a:bodyPr/>
          <a:lstStyle/>
          <a:p>
            <a:fld id="{2208EA6B-2397-1047-A6FD-D1AE76245E28}" type="datetimeFigureOut">
              <a:rPr lang="en-US" smtClean="0"/>
              <a:t>12/2/25</a:t>
            </a:fld>
            <a:endParaRPr lang="en-US"/>
          </a:p>
        </p:txBody>
      </p:sp>
      <p:sp>
        <p:nvSpPr>
          <p:cNvPr id="4" name="Footer Placeholder 3">
            <a:extLst>
              <a:ext uri="{FF2B5EF4-FFF2-40B4-BE49-F238E27FC236}">
                <a16:creationId xmlns:a16="http://schemas.microsoft.com/office/drawing/2014/main" id="{102827E9-CF9E-1585-5516-791B956A25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E045F3-BDFE-600B-BDA2-67ADF47226E5}"/>
              </a:ext>
            </a:extLst>
          </p:cNvPr>
          <p:cNvSpPr>
            <a:spLocks noGrp="1"/>
          </p:cNvSpPr>
          <p:nvPr>
            <p:ph type="sldNum" sz="quarter" idx="12"/>
          </p:nvPr>
        </p:nvSpPr>
        <p:spPr/>
        <p:txBody>
          <a:bodyPr/>
          <a:lstStyle/>
          <a:p>
            <a:fld id="{8142893F-83A5-0546-AB2A-B5938FC3347A}" type="slidenum">
              <a:rPr lang="en-US" smtClean="0"/>
              <a:t>‹#›</a:t>
            </a:fld>
            <a:endParaRPr lang="en-US"/>
          </a:p>
        </p:txBody>
      </p:sp>
    </p:spTree>
    <p:extLst>
      <p:ext uri="{BB962C8B-B14F-4D97-AF65-F5344CB8AC3E}">
        <p14:creationId xmlns:p14="http://schemas.microsoft.com/office/powerpoint/2010/main" val="221053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A93185-DACD-CA26-534B-D0D16950C5DD}"/>
              </a:ext>
            </a:extLst>
          </p:cNvPr>
          <p:cNvSpPr>
            <a:spLocks noGrp="1"/>
          </p:cNvSpPr>
          <p:nvPr>
            <p:ph type="dt" sz="half" idx="10"/>
          </p:nvPr>
        </p:nvSpPr>
        <p:spPr>
          <a:xfrm>
            <a:off x="838200" y="6356350"/>
            <a:ext cx="2743200" cy="365125"/>
          </a:xfrm>
          <a:prstGeom prst="rect">
            <a:avLst/>
          </a:prstGeom>
        </p:spPr>
        <p:txBody>
          <a:bodyPr/>
          <a:lstStyle/>
          <a:p>
            <a:fld id="{2208EA6B-2397-1047-A6FD-D1AE76245E28}" type="datetimeFigureOut">
              <a:rPr lang="en-US" smtClean="0"/>
              <a:t>12/2/25</a:t>
            </a:fld>
            <a:endParaRPr lang="en-US"/>
          </a:p>
        </p:txBody>
      </p:sp>
      <p:sp>
        <p:nvSpPr>
          <p:cNvPr id="3" name="Footer Placeholder 2">
            <a:extLst>
              <a:ext uri="{FF2B5EF4-FFF2-40B4-BE49-F238E27FC236}">
                <a16:creationId xmlns:a16="http://schemas.microsoft.com/office/drawing/2014/main" id="{831FCE54-2976-18DC-DC61-BDAC4B2A6F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9977B2-B501-8131-711C-2BAE7A028331}"/>
              </a:ext>
            </a:extLst>
          </p:cNvPr>
          <p:cNvSpPr>
            <a:spLocks noGrp="1"/>
          </p:cNvSpPr>
          <p:nvPr>
            <p:ph type="sldNum" sz="quarter" idx="12"/>
          </p:nvPr>
        </p:nvSpPr>
        <p:spPr/>
        <p:txBody>
          <a:bodyPr/>
          <a:lstStyle/>
          <a:p>
            <a:fld id="{8142893F-83A5-0546-AB2A-B5938FC3347A}" type="slidenum">
              <a:rPr lang="en-US" smtClean="0"/>
              <a:t>‹#›</a:t>
            </a:fld>
            <a:endParaRPr lang="en-US"/>
          </a:p>
        </p:txBody>
      </p:sp>
    </p:spTree>
    <p:extLst>
      <p:ext uri="{BB962C8B-B14F-4D97-AF65-F5344CB8AC3E}">
        <p14:creationId xmlns:p14="http://schemas.microsoft.com/office/powerpoint/2010/main" val="282355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15F2-22C2-BC10-B799-8EC6F4886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27A99C-4CEC-6C4E-30D9-551CAC5A76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A14460-22D9-971C-A1CD-F09048849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B4BD17-0760-CBC4-4018-B93E5F1E1E32}"/>
              </a:ext>
            </a:extLst>
          </p:cNvPr>
          <p:cNvSpPr>
            <a:spLocks noGrp="1"/>
          </p:cNvSpPr>
          <p:nvPr>
            <p:ph type="dt" sz="half" idx="10"/>
          </p:nvPr>
        </p:nvSpPr>
        <p:spPr>
          <a:xfrm>
            <a:off x="838200" y="6356350"/>
            <a:ext cx="2743200" cy="365125"/>
          </a:xfrm>
          <a:prstGeom prst="rect">
            <a:avLst/>
          </a:prstGeom>
        </p:spPr>
        <p:txBody>
          <a:bodyPr/>
          <a:lstStyle/>
          <a:p>
            <a:fld id="{2208EA6B-2397-1047-A6FD-D1AE76245E28}" type="datetimeFigureOut">
              <a:rPr lang="en-US" smtClean="0"/>
              <a:t>12/2/25</a:t>
            </a:fld>
            <a:endParaRPr lang="en-US"/>
          </a:p>
        </p:txBody>
      </p:sp>
      <p:sp>
        <p:nvSpPr>
          <p:cNvPr id="6" name="Footer Placeholder 5">
            <a:extLst>
              <a:ext uri="{FF2B5EF4-FFF2-40B4-BE49-F238E27FC236}">
                <a16:creationId xmlns:a16="http://schemas.microsoft.com/office/drawing/2014/main" id="{E85BA062-9C62-0A11-7080-C38E1875F8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C9C4A-88B2-3985-F343-77D83A3FDC0E}"/>
              </a:ext>
            </a:extLst>
          </p:cNvPr>
          <p:cNvSpPr>
            <a:spLocks noGrp="1"/>
          </p:cNvSpPr>
          <p:nvPr>
            <p:ph type="sldNum" sz="quarter" idx="12"/>
          </p:nvPr>
        </p:nvSpPr>
        <p:spPr/>
        <p:txBody>
          <a:bodyPr/>
          <a:lstStyle/>
          <a:p>
            <a:fld id="{8142893F-83A5-0546-AB2A-B5938FC3347A}" type="slidenum">
              <a:rPr lang="en-US" smtClean="0"/>
              <a:t>‹#›</a:t>
            </a:fld>
            <a:endParaRPr lang="en-US"/>
          </a:p>
        </p:txBody>
      </p:sp>
    </p:spTree>
    <p:extLst>
      <p:ext uri="{BB962C8B-B14F-4D97-AF65-F5344CB8AC3E}">
        <p14:creationId xmlns:p14="http://schemas.microsoft.com/office/powerpoint/2010/main" val="9307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B650-67F2-69FB-B6F5-491253093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A446C6-E5BF-63E7-C6D2-86EE58D1F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FA6B57-63B0-21FB-B6C0-CBCCEA14FE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203DD-C495-70DD-DFF2-BA5382BD7646}"/>
              </a:ext>
            </a:extLst>
          </p:cNvPr>
          <p:cNvSpPr>
            <a:spLocks noGrp="1"/>
          </p:cNvSpPr>
          <p:nvPr>
            <p:ph type="dt" sz="half" idx="10"/>
          </p:nvPr>
        </p:nvSpPr>
        <p:spPr>
          <a:xfrm>
            <a:off x="838200" y="6356350"/>
            <a:ext cx="2743200" cy="365125"/>
          </a:xfrm>
          <a:prstGeom prst="rect">
            <a:avLst/>
          </a:prstGeom>
        </p:spPr>
        <p:txBody>
          <a:bodyPr/>
          <a:lstStyle/>
          <a:p>
            <a:fld id="{2208EA6B-2397-1047-A6FD-D1AE76245E28}" type="datetimeFigureOut">
              <a:rPr lang="en-US" smtClean="0"/>
              <a:t>12/2/25</a:t>
            </a:fld>
            <a:endParaRPr lang="en-US"/>
          </a:p>
        </p:txBody>
      </p:sp>
      <p:sp>
        <p:nvSpPr>
          <p:cNvPr id="6" name="Footer Placeholder 5">
            <a:extLst>
              <a:ext uri="{FF2B5EF4-FFF2-40B4-BE49-F238E27FC236}">
                <a16:creationId xmlns:a16="http://schemas.microsoft.com/office/drawing/2014/main" id="{66F0D453-91BD-FB90-ADAE-A341E39155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ADBC9-963E-294E-1DD2-358A46F1A52F}"/>
              </a:ext>
            </a:extLst>
          </p:cNvPr>
          <p:cNvSpPr>
            <a:spLocks noGrp="1"/>
          </p:cNvSpPr>
          <p:nvPr>
            <p:ph type="sldNum" sz="quarter" idx="12"/>
          </p:nvPr>
        </p:nvSpPr>
        <p:spPr/>
        <p:txBody>
          <a:bodyPr/>
          <a:lstStyle/>
          <a:p>
            <a:fld id="{8142893F-83A5-0546-AB2A-B5938FC3347A}" type="slidenum">
              <a:rPr lang="en-US" smtClean="0"/>
              <a:t>‹#›</a:t>
            </a:fld>
            <a:endParaRPr lang="en-US"/>
          </a:p>
        </p:txBody>
      </p:sp>
    </p:spTree>
    <p:extLst>
      <p:ext uri="{BB962C8B-B14F-4D97-AF65-F5344CB8AC3E}">
        <p14:creationId xmlns:p14="http://schemas.microsoft.com/office/powerpoint/2010/main" val="1071221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052F61-FD10-E9F2-6920-BCB0CF31D016}"/>
              </a:ext>
            </a:extLst>
          </p:cNvPr>
          <p:cNvSpPr>
            <a:spLocks noGrp="1"/>
          </p:cNvSpPr>
          <p:nvPr>
            <p:ph type="title"/>
          </p:nvPr>
        </p:nvSpPr>
        <p:spPr>
          <a:xfrm>
            <a:off x="1412240" y="164383"/>
            <a:ext cx="9941560" cy="86864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348C6F-2BD0-2266-1E0D-44D3DE02C3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A0E95E-02A4-DB22-4B84-6CFB042B4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EA6690A3-3180-7D98-86E3-ADF18F32A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Roboto" panose="02000000000000000000" pitchFamily="2" charset="0"/>
                <a:ea typeface="Roboto" panose="02000000000000000000" pitchFamily="2" charset="0"/>
                <a:cs typeface="Roboto" panose="02000000000000000000" pitchFamily="2" charset="0"/>
              </a:defRPr>
            </a:lvl1pPr>
          </a:lstStyle>
          <a:p>
            <a:fld id="{8142893F-83A5-0546-AB2A-B5938FC3347A}" type="slidenum">
              <a:rPr lang="en-US" smtClean="0"/>
              <a:pPr/>
              <a:t>‹#›</a:t>
            </a:fld>
            <a:endParaRPr lang="en-US"/>
          </a:p>
        </p:txBody>
      </p:sp>
      <p:pic>
        <p:nvPicPr>
          <p:cNvPr id="7" name="Picture 6" descr="A logo with blue and green circles&#10;&#10;Description automatically generated">
            <a:extLst>
              <a:ext uri="{FF2B5EF4-FFF2-40B4-BE49-F238E27FC236}">
                <a16:creationId xmlns:a16="http://schemas.microsoft.com/office/drawing/2014/main" id="{8DF6DA02-DD48-CEBC-4D1D-8542816AB13F}"/>
              </a:ext>
            </a:extLst>
          </p:cNvPr>
          <p:cNvPicPr>
            <a:picLocks noChangeAspect="1"/>
          </p:cNvPicPr>
          <p:nvPr userDrawn="1"/>
        </p:nvPicPr>
        <p:blipFill>
          <a:blip r:embed="rId17"/>
          <a:stretch>
            <a:fillRect/>
          </a:stretch>
        </p:blipFill>
        <p:spPr>
          <a:xfrm>
            <a:off x="127000" y="215900"/>
            <a:ext cx="868680" cy="695878"/>
          </a:xfrm>
          <a:prstGeom prst="rect">
            <a:avLst/>
          </a:prstGeom>
        </p:spPr>
      </p:pic>
      <p:pic>
        <p:nvPicPr>
          <p:cNvPr id="8" name="Google Shape;13;p1">
            <a:extLst>
              <a:ext uri="{FF2B5EF4-FFF2-40B4-BE49-F238E27FC236}">
                <a16:creationId xmlns:a16="http://schemas.microsoft.com/office/drawing/2014/main" id="{2FC80770-4ACE-F8F3-915E-4C0FC0FAE873}"/>
              </a:ext>
            </a:extLst>
          </p:cNvPr>
          <p:cNvPicPr preferRelativeResize="0"/>
          <p:nvPr userDrawn="1"/>
        </p:nvPicPr>
        <p:blipFill>
          <a:blip r:embed="rId18">
            <a:alphaModFix/>
          </a:blip>
          <a:stretch>
            <a:fillRect/>
          </a:stretch>
        </p:blipFill>
        <p:spPr>
          <a:xfrm>
            <a:off x="127000" y="6470125"/>
            <a:ext cx="867473" cy="251350"/>
          </a:xfrm>
          <a:prstGeom prst="rect">
            <a:avLst/>
          </a:prstGeom>
          <a:noFill/>
          <a:ln>
            <a:noFill/>
          </a:ln>
        </p:spPr>
      </p:pic>
    </p:spTree>
    <p:extLst>
      <p:ext uri="{BB962C8B-B14F-4D97-AF65-F5344CB8AC3E}">
        <p14:creationId xmlns:p14="http://schemas.microsoft.com/office/powerpoint/2010/main" val="709074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4" r:id="rId13"/>
    <p:sldLayoutId id="2147483665" r:id="rId14"/>
    <p:sldLayoutId id="2147483666" r:id="rId15"/>
  </p:sldLayoutIdLst>
  <p:txStyles>
    <p:titleStyle>
      <a:lvl1pPr algn="l" defTabSz="914400" rtl="0" eaLnBrk="1" latinLnBrk="0" hangingPunct="1">
        <a:lnSpc>
          <a:spcPct val="90000"/>
        </a:lnSpc>
        <a:spcBef>
          <a:spcPct val="0"/>
        </a:spcBef>
        <a:buNone/>
        <a:defRPr sz="400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4.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www.casa.umass.edu/" TargetMode="Externa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pegasus.isi.edu/"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hyperlink" Target="http://pegasus.isi.edu/" TargetMode="External"/><Relationship Id="rId2" Type="http://schemas.openxmlformats.org/officeDocument/2006/relationships/hyperlink" Target="mailto:pegasus-support@isi.edu" TargetMode="Externa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jpg"/><Relationship Id="rId4" Type="http://schemas.openxmlformats.org/officeDocument/2006/relationships/image" Target="../media/image49.png"/><Relationship Id="rId9" Type="http://schemas.openxmlformats.org/officeDocument/2006/relationships/image" Target="../media/image54.jp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5.jp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6.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ci-compass.org/" TargetMode="External"/><Relationship Id="rId5" Type="http://schemas.openxmlformats.org/officeDocument/2006/relationships/image" Target="../media/image8.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pegasus.isi.edu/contact/" TargetMode="External"/><Relationship Id="rId7" Type="http://schemas.openxmlformats.org/officeDocument/2006/relationships/hyperlink" Target="mailto:pegasus@isi.edu" TargetMode="External"/><Relationship Id="rId2" Type="http://schemas.openxmlformats.org/officeDocument/2006/relationships/hyperlink" Target="http://pegasus.isi.edu/" TargetMode="External"/><Relationship Id="rId1" Type="http://schemas.openxmlformats.org/officeDocument/2006/relationships/slideLayout" Target="../slideLayouts/slideLayout7.xml"/><Relationship Id="rId6" Type="http://schemas.openxmlformats.org/officeDocument/2006/relationships/hyperlink" Target="https://ci-compass.org/" TargetMode="External"/><Relationship Id="rId11" Type="http://schemas.openxmlformats.org/officeDocument/2006/relationships/hyperlink" Target="https://nairrpilot.org/" TargetMode="External"/><Relationship Id="rId5" Type="http://schemas.openxmlformats.org/officeDocument/2006/relationships/hyperlink" Target="https://support.access-ci.org/" TargetMode="External"/><Relationship Id="rId10" Type="http://schemas.openxmlformats.org/officeDocument/2006/relationships/image" Target="../media/image7.png"/><Relationship Id="rId4" Type="http://schemas.openxmlformats.org/officeDocument/2006/relationships/hyperlink" Target="http://pegasusai.io/" TargetMode="Externa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1.tiff"/><Relationship Id="rId3" Type="http://schemas.openxmlformats.org/officeDocument/2006/relationships/image" Target="../media/image9.png"/><Relationship Id="rId7" Type="http://schemas.openxmlformats.org/officeDocument/2006/relationships/diagramColors" Target="../diagrams/colors1.xml"/><Relationship Id="rId12"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1.xml"/><Relationship Id="rId11" Type="http://schemas.openxmlformats.org/officeDocument/2006/relationships/image" Target="../media/image19.tiff"/><Relationship Id="rId5" Type="http://schemas.openxmlformats.org/officeDocument/2006/relationships/diagramLayout" Target="../diagrams/layout1.xml"/><Relationship Id="rId10" Type="http://schemas.openxmlformats.org/officeDocument/2006/relationships/image" Target="../media/image18.tiff"/><Relationship Id="rId4" Type="http://schemas.openxmlformats.org/officeDocument/2006/relationships/diagramData" Target="../diagrams/data1.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A7BF-AFAE-7BA7-A012-27C0C2237FBB}"/>
              </a:ext>
            </a:extLst>
          </p:cNvPr>
          <p:cNvSpPr>
            <a:spLocks noGrp="1"/>
          </p:cNvSpPr>
          <p:nvPr>
            <p:ph type="ctrTitle"/>
          </p:nvPr>
        </p:nvSpPr>
        <p:spPr>
          <a:xfrm>
            <a:off x="1524000" y="896895"/>
            <a:ext cx="9144000" cy="1753184"/>
          </a:xfrm>
        </p:spPr>
        <p:txBody>
          <a:bodyPr>
            <a:noAutofit/>
          </a:bodyPr>
          <a:lstStyle/>
          <a:p>
            <a:r>
              <a:rPr lang="en-US" sz="3600" dirty="0"/>
              <a:t>From Scripts to Workflows: Orchestrating Science with Pegasus</a:t>
            </a:r>
          </a:p>
        </p:txBody>
      </p:sp>
      <p:sp>
        <p:nvSpPr>
          <p:cNvPr id="3" name="Subtitle 2">
            <a:extLst>
              <a:ext uri="{FF2B5EF4-FFF2-40B4-BE49-F238E27FC236}">
                <a16:creationId xmlns:a16="http://schemas.microsoft.com/office/drawing/2014/main" id="{C560943C-F299-AA42-D25C-65E201472A9F}"/>
              </a:ext>
            </a:extLst>
          </p:cNvPr>
          <p:cNvSpPr>
            <a:spLocks noGrp="1"/>
          </p:cNvSpPr>
          <p:nvPr>
            <p:ph type="subTitle" idx="1"/>
          </p:nvPr>
        </p:nvSpPr>
        <p:spPr>
          <a:xfrm>
            <a:off x="1524000" y="3018773"/>
            <a:ext cx="9386170" cy="2163411"/>
          </a:xfrm>
        </p:spPr>
        <p:txBody>
          <a:bodyPr>
            <a:normAutofit fontScale="92500" lnSpcReduction="20000"/>
          </a:bodyPr>
          <a:lstStyle/>
          <a:p>
            <a:pPr marL="0" lvl="0" indent="0" algn="ctr" rtl="0">
              <a:lnSpc>
                <a:spcPct val="115000"/>
              </a:lnSpc>
              <a:spcBef>
                <a:spcPts val="0"/>
              </a:spcBef>
              <a:spcAft>
                <a:spcPts val="0"/>
              </a:spcAft>
              <a:buNone/>
            </a:pPr>
            <a:r>
              <a:rPr lang="en-US" sz="3200" b="1" dirty="0">
                <a:solidFill>
                  <a:schemeClr val="accent2"/>
                </a:solidFill>
                <a:latin typeface="Century Gothic"/>
                <a:ea typeface="Century Gothic"/>
                <a:cs typeface="Century Gothic"/>
                <a:sym typeface="Century Gothic"/>
              </a:rPr>
              <a:t>Ewa Deelman</a:t>
            </a:r>
          </a:p>
          <a:p>
            <a:pPr marL="0" lvl="0" indent="0" algn="ctr" rtl="0">
              <a:lnSpc>
                <a:spcPct val="115000"/>
              </a:lnSpc>
              <a:spcBef>
                <a:spcPts val="0"/>
              </a:spcBef>
              <a:spcAft>
                <a:spcPts val="0"/>
              </a:spcAft>
              <a:buNone/>
            </a:pPr>
            <a:endParaRPr lang="en-US" sz="3200" b="1" dirty="0">
              <a:solidFill>
                <a:schemeClr val="accent2"/>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r>
              <a:rPr lang="en-US" sz="2400" dirty="0">
                <a:solidFill>
                  <a:srgbClr val="2C2C2C"/>
                </a:solidFill>
                <a:latin typeface="Century Gothic"/>
                <a:ea typeface="Century Gothic"/>
                <a:cs typeface="Century Gothic"/>
                <a:sym typeface="Century Gothic"/>
              </a:rPr>
              <a:t>University of Southern California</a:t>
            </a:r>
          </a:p>
          <a:p>
            <a:pPr marL="0" lvl="0" indent="0" algn="ctr" rtl="0">
              <a:lnSpc>
                <a:spcPct val="100000"/>
              </a:lnSpc>
              <a:spcBef>
                <a:spcPts val="0"/>
              </a:spcBef>
              <a:spcAft>
                <a:spcPts val="0"/>
              </a:spcAft>
              <a:buNone/>
            </a:pPr>
            <a:r>
              <a:rPr lang="en-US" sz="2400" dirty="0">
                <a:solidFill>
                  <a:srgbClr val="2C2C2C"/>
                </a:solidFill>
                <a:latin typeface="Century Gothic"/>
                <a:ea typeface="Century Gothic"/>
                <a:cs typeface="Century Gothic"/>
                <a:sym typeface="Century Gothic"/>
              </a:rPr>
              <a:t>Information Sciences Institute</a:t>
            </a:r>
          </a:p>
          <a:p>
            <a:pPr marL="0" lvl="0" indent="0" algn="ctr" rtl="0">
              <a:lnSpc>
                <a:spcPct val="100000"/>
              </a:lnSpc>
              <a:spcBef>
                <a:spcPts val="0"/>
              </a:spcBef>
              <a:spcAft>
                <a:spcPts val="0"/>
              </a:spcAft>
              <a:buNone/>
            </a:pPr>
            <a:endParaRPr lang="en-US" sz="2400" dirty="0">
              <a:solidFill>
                <a:srgbClr val="2C2C2C"/>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US" sz="2400" b="1" dirty="0" err="1">
                <a:solidFill>
                  <a:srgbClr val="2C2C2C"/>
                </a:solidFill>
                <a:latin typeface="Century Gothic"/>
                <a:ea typeface="Century Gothic"/>
                <a:cs typeface="Century Gothic"/>
                <a:sym typeface="Century Gothic"/>
              </a:rPr>
              <a:t>deelman@isi.edu</a:t>
            </a:r>
            <a:endParaRPr lang="en-US" sz="3200" b="1" dirty="0">
              <a:solidFill>
                <a:schemeClr val="accent2"/>
              </a:solidFill>
              <a:latin typeface="Century Gothic"/>
              <a:ea typeface="Century Gothic"/>
              <a:cs typeface="Century Gothic"/>
              <a:sym typeface="Century Gothic"/>
            </a:endParaRPr>
          </a:p>
          <a:p>
            <a:endParaRPr lang="en-US" dirty="0"/>
          </a:p>
        </p:txBody>
      </p:sp>
      <p:pic>
        <p:nvPicPr>
          <p:cNvPr id="4" name="Google Shape;16;p1">
            <a:extLst>
              <a:ext uri="{FF2B5EF4-FFF2-40B4-BE49-F238E27FC236}">
                <a16:creationId xmlns:a16="http://schemas.microsoft.com/office/drawing/2014/main" id="{2A6E4E00-9452-D5E9-9285-09B67FE8D10B}"/>
              </a:ext>
            </a:extLst>
          </p:cNvPr>
          <p:cNvPicPr preferRelativeResize="0">
            <a:picLocks noChangeAspect="1"/>
          </p:cNvPicPr>
          <p:nvPr/>
        </p:nvPicPr>
        <p:blipFill>
          <a:blip r:embed="rId2">
            <a:alphaModFix/>
          </a:blip>
          <a:stretch>
            <a:fillRect/>
          </a:stretch>
        </p:blipFill>
        <p:spPr>
          <a:xfrm>
            <a:off x="3260993" y="5645003"/>
            <a:ext cx="2226305" cy="592402"/>
          </a:xfrm>
          <a:prstGeom prst="rect">
            <a:avLst/>
          </a:prstGeom>
          <a:noFill/>
          <a:ln>
            <a:noFill/>
          </a:ln>
        </p:spPr>
      </p:pic>
      <p:pic>
        <p:nvPicPr>
          <p:cNvPr id="5" name="Picture 4" descr="A logo of a company&#10;&#10;Description automatically generated">
            <a:extLst>
              <a:ext uri="{FF2B5EF4-FFF2-40B4-BE49-F238E27FC236}">
                <a16:creationId xmlns:a16="http://schemas.microsoft.com/office/drawing/2014/main" id="{93BAB099-6622-1F06-052E-6614F26D566F}"/>
              </a:ext>
            </a:extLst>
          </p:cNvPr>
          <p:cNvPicPr>
            <a:picLocks noChangeAspect="1"/>
          </p:cNvPicPr>
          <p:nvPr/>
        </p:nvPicPr>
        <p:blipFill>
          <a:blip r:embed="rId3"/>
          <a:stretch>
            <a:fillRect/>
          </a:stretch>
        </p:blipFill>
        <p:spPr>
          <a:xfrm>
            <a:off x="6862882" y="5349876"/>
            <a:ext cx="2514355" cy="1124970"/>
          </a:xfrm>
          <a:prstGeom prst="rect">
            <a:avLst/>
          </a:prstGeom>
        </p:spPr>
      </p:pic>
    </p:spTree>
    <p:extLst>
      <p:ext uri="{BB962C8B-B14F-4D97-AF65-F5344CB8AC3E}">
        <p14:creationId xmlns:p14="http://schemas.microsoft.com/office/powerpoint/2010/main" val="341988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18AFA4EF-0AB5-983E-0849-D1C9725B85A8}"/>
              </a:ext>
            </a:extLst>
          </p:cNvPr>
          <p:cNvSpPr/>
          <p:nvPr/>
        </p:nvSpPr>
        <p:spPr>
          <a:xfrm>
            <a:off x="1152250" y="182571"/>
            <a:ext cx="6379336" cy="77157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45A76"/>
              </a:solidFill>
              <a:latin typeface="Roboto" panose="02000000000000000000" pitchFamily="2" charset="0"/>
            </a:endParaRPr>
          </a:p>
        </p:txBody>
      </p:sp>
      <p:sp>
        <p:nvSpPr>
          <p:cNvPr id="2" name="Title 1">
            <a:extLst>
              <a:ext uri="{FF2B5EF4-FFF2-40B4-BE49-F238E27FC236}">
                <a16:creationId xmlns:a16="http://schemas.microsoft.com/office/drawing/2014/main" id="{229B99BA-A19E-E282-D57C-F9A84F97C596}"/>
              </a:ext>
            </a:extLst>
          </p:cNvPr>
          <p:cNvSpPr>
            <a:spLocks noGrp="1"/>
          </p:cNvSpPr>
          <p:nvPr>
            <p:ph type="title" idx="4294967295"/>
          </p:nvPr>
        </p:nvSpPr>
        <p:spPr>
          <a:xfrm>
            <a:off x="1489036" y="263463"/>
            <a:ext cx="9777412" cy="646113"/>
          </a:xfrm>
        </p:spPr>
        <p:txBody>
          <a:bodyPr/>
          <a:lstStyle/>
          <a:p>
            <a:r>
              <a:rPr lang="en-US" dirty="0"/>
              <a:t>Edge-2-Cloud Applications</a:t>
            </a:r>
          </a:p>
        </p:txBody>
      </p:sp>
      <p:sp>
        <p:nvSpPr>
          <p:cNvPr id="5" name="Google Shape;728;p23">
            <a:extLst>
              <a:ext uri="{FF2B5EF4-FFF2-40B4-BE49-F238E27FC236}">
                <a16:creationId xmlns:a16="http://schemas.microsoft.com/office/drawing/2014/main" id="{264F4C3F-96BE-5B97-DCEF-2F0B10A90D9A}"/>
              </a:ext>
            </a:extLst>
          </p:cNvPr>
          <p:cNvSpPr/>
          <p:nvPr/>
        </p:nvSpPr>
        <p:spPr>
          <a:xfrm>
            <a:off x="838201" y="1086366"/>
            <a:ext cx="7027183" cy="349702"/>
          </a:xfrm>
          <a:prstGeom prst="rect">
            <a:avLst/>
          </a:prstGeom>
          <a:noFill/>
          <a:ln>
            <a:noFill/>
          </a:ln>
        </p:spPr>
        <p:txBody>
          <a:bodyPr spcFirstLastPara="1" wrap="square" lIns="72000" tIns="36000" rIns="72000" bIns="36000" anchor="t" anchorCtr="0">
            <a:spAutoFit/>
          </a:bodyPr>
          <a:lstStyle/>
          <a:p>
            <a:pPr>
              <a:buSzPts val="1800"/>
            </a:pPr>
            <a:r>
              <a:rPr lang="en-US" b="1" dirty="0">
                <a:solidFill>
                  <a:srgbClr val="2D75B6"/>
                </a:solidFill>
                <a:latin typeface="Roboto" panose="02000000000000000000" pitchFamily="2" charset="0"/>
                <a:ea typeface="Roboto" panose="02000000000000000000" pitchFamily="2" charset="0"/>
                <a:cs typeface="Roboto" panose="02000000000000000000" pitchFamily="2" charset="0"/>
              </a:rPr>
              <a:t>CASA: Collaborative and Adaptive Sensing of the Atmosphere</a:t>
            </a: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6" name="Google Shape;729;p23">
            <a:extLst>
              <a:ext uri="{FF2B5EF4-FFF2-40B4-BE49-F238E27FC236}">
                <a16:creationId xmlns:a16="http://schemas.microsoft.com/office/drawing/2014/main" id="{8CDFD364-7FCD-41B7-1FD4-000637CA37BC}"/>
              </a:ext>
            </a:extLst>
          </p:cNvPr>
          <p:cNvSpPr/>
          <p:nvPr/>
        </p:nvSpPr>
        <p:spPr>
          <a:xfrm>
            <a:off x="904875" y="1515705"/>
            <a:ext cx="5942100" cy="719034"/>
          </a:xfrm>
          <a:prstGeom prst="rect">
            <a:avLst/>
          </a:prstGeom>
          <a:noFill/>
          <a:ln>
            <a:noFill/>
          </a:ln>
        </p:spPr>
        <p:txBody>
          <a:bodyPr spcFirstLastPara="1" wrap="square" lIns="72000" tIns="36000" rIns="72000" bIns="36000" anchor="t" anchorCtr="0">
            <a:spAutoFit/>
          </a:bodyPr>
          <a:lstStyle/>
          <a:p>
            <a:pPr marL="457189" indent="-317492">
              <a:buClr>
                <a:srgbClr val="7F7F7F"/>
              </a:buClr>
              <a:buSzPts val="1400"/>
              <a:buFont typeface="Arial"/>
              <a:buChar char="●"/>
            </a:pPr>
            <a:r>
              <a:rPr lang="en-US" sz="1400" dirty="0">
                <a:solidFill>
                  <a:srgbClr val="7F7F7F"/>
                </a:solidFill>
                <a:latin typeface="Roboto" panose="02000000000000000000" pitchFamily="2" charset="0"/>
                <a:ea typeface="Roboto" panose="02000000000000000000" pitchFamily="2" charset="0"/>
                <a:cs typeface="Roboto" panose="02000000000000000000" pitchFamily="2" charset="0"/>
              </a:rPr>
              <a:t>Has deployed a network of short-range Doppler radars</a:t>
            </a:r>
            <a:endParaRPr sz="1400" dirty="0">
              <a:latin typeface="Roboto" panose="02000000000000000000" pitchFamily="2" charset="0"/>
              <a:ea typeface="Roboto" panose="02000000000000000000" pitchFamily="2" charset="0"/>
              <a:cs typeface="Roboto" panose="02000000000000000000" pitchFamily="2" charset="0"/>
            </a:endParaRPr>
          </a:p>
          <a:p>
            <a:pPr marL="457189" indent="-317492">
              <a:buClr>
                <a:srgbClr val="7F7F7F"/>
              </a:buClr>
              <a:buSzPts val="1400"/>
              <a:buFont typeface="Arial"/>
              <a:buChar char="●"/>
            </a:pPr>
            <a:r>
              <a:rPr lang="en-US" sz="1400" dirty="0">
                <a:solidFill>
                  <a:srgbClr val="7F7F7F"/>
                </a:solidFill>
                <a:latin typeface="Roboto" panose="02000000000000000000" pitchFamily="2" charset="0"/>
                <a:ea typeface="Roboto" panose="02000000000000000000" pitchFamily="2" charset="0"/>
                <a:cs typeface="Roboto" panose="02000000000000000000" pitchFamily="2" charset="0"/>
              </a:rPr>
              <a:t>Compute and data repositories at the edge, close to the radars</a:t>
            </a:r>
            <a:endParaRPr sz="1400" dirty="0">
              <a:latin typeface="Roboto" panose="02000000000000000000" pitchFamily="2" charset="0"/>
              <a:ea typeface="Roboto" panose="02000000000000000000" pitchFamily="2" charset="0"/>
              <a:cs typeface="Roboto" panose="02000000000000000000" pitchFamily="2" charset="0"/>
            </a:endParaRPr>
          </a:p>
          <a:p>
            <a:pPr marL="457189" indent="-317492">
              <a:buClr>
                <a:srgbClr val="7F7F7F"/>
              </a:buClr>
              <a:buSzPts val="1400"/>
              <a:buFont typeface="Arial"/>
              <a:buChar char="●"/>
            </a:pPr>
            <a:r>
              <a:rPr lang="en-US" sz="1400" dirty="0">
                <a:solidFill>
                  <a:srgbClr val="7F7F7F"/>
                </a:solidFill>
                <a:latin typeface="Roboto" panose="02000000000000000000" pitchFamily="2" charset="0"/>
                <a:ea typeface="Roboto" panose="02000000000000000000" pitchFamily="2" charset="0"/>
                <a:cs typeface="Roboto" panose="02000000000000000000" pitchFamily="2" charset="0"/>
              </a:rPr>
              <a:t>Use on demand cloud resources to scale up their computations</a:t>
            </a:r>
            <a:endParaRPr sz="1400" dirty="0">
              <a:latin typeface="Roboto" panose="02000000000000000000" pitchFamily="2" charset="0"/>
              <a:ea typeface="Roboto" panose="02000000000000000000" pitchFamily="2" charset="0"/>
              <a:cs typeface="Roboto" panose="02000000000000000000" pitchFamily="2" charset="0"/>
            </a:endParaRPr>
          </a:p>
        </p:txBody>
      </p:sp>
      <p:pic>
        <p:nvPicPr>
          <p:cNvPr id="10" name="Google Shape;733;p23">
            <a:extLst>
              <a:ext uri="{FF2B5EF4-FFF2-40B4-BE49-F238E27FC236}">
                <a16:creationId xmlns:a16="http://schemas.microsoft.com/office/drawing/2014/main" id="{6F5431B0-107E-4E77-048A-E0D7CD58743C}"/>
              </a:ext>
            </a:extLst>
          </p:cNvPr>
          <p:cNvPicPr preferRelativeResize="0"/>
          <p:nvPr/>
        </p:nvPicPr>
        <p:blipFill rotWithShape="1">
          <a:blip r:embed="rId3">
            <a:alphaModFix/>
          </a:blip>
          <a:srcRect/>
          <a:stretch/>
        </p:blipFill>
        <p:spPr>
          <a:xfrm>
            <a:off x="8148298" y="211783"/>
            <a:ext cx="2419612" cy="2474420"/>
          </a:xfrm>
          <a:prstGeom prst="rect">
            <a:avLst/>
          </a:prstGeom>
          <a:noFill/>
          <a:ln>
            <a:noFill/>
          </a:ln>
        </p:spPr>
      </p:pic>
      <p:sp>
        <p:nvSpPr>
          <p:cNvPr id="12" name="Google Shape;736;p23">
            <a:extLst>
              <a:ext uri="{FF2B5EF4-FFF2-40B4-BE49-F238E27FC236}">
                <a16:creationId xmlns:a16="http://schemas.microsoft.com/office/drawing/2014/main" id="{08018E8E-48C5-0F5F-DFE9-5507676ACD8D}"/>
              </a:ext>
            </a:extLst>
          </p:cNvPr>
          <p:cNvSpPr txBox="1"/>
          <p:nvPr/>
        </p:nvSpPr>
        <p:spPr>
          <a:xfrm>
            <a:off x="8141468" y="2737642"/>
            <a:ext cx="2580699" cy="307736"/>
          </a:xfrm>
          <a:prstGeom prst="rect">
            <a:avLst/>
          </a:prstGeom>
          <a:noFill/>
          <a:ln>
            <a:noFill/>
          </a:ln>
        </p:spPr>
        <p:txBody>
          <a:bodyPr spcFirstLastPara="1" wrap="square" lIns="91425" tIns="45700" rIns="91425" bIns="45700" anchor="t" anchorCtr="0">
            <a:spAutoFit/>
          </a:bodyPr>
          <a:lstStyle/>
          <a:p>
            <a:pPr>
              <a:buSzPts val="1400"/>
            </a:pPr>
            <a:r>
              <a:rPr lang="en-US" sz="1400" u="sng" dirty="0">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rPr>
              <a:t>http://www.casa.umass.edu/</a:t>
            </a:r>
            <a:endParaRPr sz="1400" dirty="0">
              <a:latin typeface="Roboto" panose="02000000000000000000" pitchFamily="2" charset="0"/>
              <a:ea typeface="Roboto" panose="02000000000000000000" pitchFamily="2" charset="0"/>
              <a:cs typeface="Roboto" panose="02000000000000000000" pitchFamily="2" charset="0"/>
            </a:endParaRPr>
          </a:p>
        </p:txBody>
      </p:sp>
      <p:grpSp>
        <p:nvGrpSpPr>
          <p:cNvPr id="15" name="Group 14">
            <a:extLst>
              <a:ext uri="{FF2B5EF4-FFF2-40B4-BE49-F238E27FC236}">
                <a16:creationId xmlns:a16="http://schemas.microsoft.com/office/drawing/2014/main" id="{8F4EDFC4-1146-D2C1-D306-3412E707C9B0}"/>
              </a:ext>
            </a:extLst>
          </p:cNvPr>
          <p:cNvGrpSpPr/>
          <p:nvPr/>
        </p:nvGrpSpPr>
        <p:grpSpPr>
          <a:xfrm>
            <a:off x="183676" y="2366962"/>
            <a:ext cx="5644697" cy="4491039"/>
            <a:chOff x="772575" y="1226125"/>
            <a:chExt cx="5480400" cy="5040138"/>
          </a:xfrm>
        </p:grpSpPr>
        <p:pic>
          <p:nvPicPr>
            <p:cNvPr id="16" name="Google Shape;941;p33">
              <a:extLst>
                <a:ext uri="{FF2B5EF4-FFF2-40B4-BE49-F238E27FC236}">
                  <a16:creationId xmlns:a16="http://schemas.microsoft.com/office/drawing/2014/main" id="{454F0809-DEB7-B377-8CAB-54551E42CDDA}"/>
                </a:ext>
              </a:extLst>
            </p:cNvPr>
            <p:cNvPicPr preferRelativeResize="0"/>
            <p:nvPr/>
          </p:nvPicPr>
          <p:blipFill rotWithShape="1">
            <a:blip r:embed="rId5">
              <a:alphaModFix/>
            </a:blip>
            <a:srcRect/>
            <a:stretch/>
          </p:blipFill>
          <p:spPr>
            <a:xfrm>
              <a:off x="838200" y="1226125"/>
              <a:ext cx="4878710" cy="5040138"/>
            </a:xfrm>
            <a:prstGeom prst="rect">
              <a:avLst/>
            </a:prstGeom>
            <a:noFill/>
            <a:ln>
              <a:noFill/>
            </a:ln>
          </p:spPr>
        </p:pic>
        <p:sp>
          <p:nvSpPr>
            <p:cNvPr id="17" name="Google Shape;944;p33">
              <a:extLst>
                <a:ext uri="{FF2B5EF4-FFF2-40B4-BE49-F238E27FC236}">
                  <a16:creationId xmlns:a16="http://schemas.microsoft.com/office/drawing/2014/main" id="{B1F58A7E-1EAE-E4EA-E0BB-519DEFCFDE5B}"/>
                </a:ext>
              </a:extLst>
            </p:cNvPr>
            <p:cNvSpPr txBox="1"/>
            <p:nvPr/>
          </p:nvSpPr>
          <p:spPr>
            <a:xfrm>
              <a:off x="5121976" y="1789674"/>
              <a:ext cx="1130999" cy="690780"/>
            </a:xfrm>
            <a:prstGeom prst="rect">
              <a:avLst/>
            </a:prstGeom>
            <a:noFill/>
            <a:ln>
              <a:noFill/>
            </a:ln>
          </p:spPr>
          <p:txBody>
            <a:bodyPr spcFirstLastPara="1" wrap="square" lIns="91425" tIns="91425" rIns="91425" bIns="91425" anchor="t" anchorCtr="0">
              <a:spAutoFit/>
            </a:bodyPr>
            <a:lstStyle/>
            <a:p>
              <a:pPr>
                <a:buSzPts val="1400"/>
              </a:pPr>
              <a:r>
                <a:rPr lang="en-US" sz="1400" dirty="0">
                  <a:latin typeface="Roboto Light"/>
                  <a:ea typeface="Roboto Light"/>
                  <a:cs typeface="Roboto Light"/>
                  <a:sym typeface="Roboto Light"/>
                </a:rPr>
                <a:t>Runs at the Edge</a:t>
              </a:r>
              <a:endParaRPr sz="1400" dirty="0">
                <a:latin typeface="Roboto Light"/>
                <a:ea typeface="Roboto Light"/>
                <a:cs typeface="Roboto Light"/>
                <a:sym typeface="Roboto Light"/>
              </a:endParaRPr>
            </a:p>
          </p:txBody>
        </p:sp>
        <p:sp>
          <p:nvSpPr>
            <p:cNvPr id="18" name="Google Shape;945;p33">
              <a:extLst>
                <a:ext uri="{FF2B5EF4-FFF2-40B4-BE49-F238E27FC236}">
                  <a16:creationId xmlns:a16="http://schemas.microsoft.com/office/drawing/2014/main" id="{B64B8440-C486-F206-1118-36D32D92EFE8}"/>
                </a:ext>
              </a:extLst>
            </p:cNvPr>
            <p:cNvSpPr/>
            <p:nvPr/>
          </p:nvSpPr>
          <p:spPr>
            <a:xfrm>
              <a:off x="772575" y="1226125"/>
              <a:ext cx="4256700" cy="2331600"/>
            </a:xfrm>
            <a:prstGeom prst="rect">
              <a:avLst/>
            </a:prstGeom>
            <a:noFill/>
            <a:ln w="38100" cap="flat" cmpd="sng">
              <a:solidFill>
                <a:srgbClr val="42719B"/>
              </a:solidFill>
              <a:prstDash val="dash"/>
              <a:round/>
              <a:headEnd type="none" w="sm" len="sm"/>
              <a:tailEnd type="none" w="sm" len="sm"/>
            </a:ln>
          </p:spPr>
          <p:txBody>
            <a:bodyPr spcFirstLastPara="1" wrap="square" lIns="91425" tIns="91425" rIns="91425" bIns="91425" anchor="ctr"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grpSp>
      <p:pic>
        <p:nvPicPr>
          <p:cNvPr id="86" name="Picture 85">
            <a:extLst>
              <a:ext uri="{FF2B5EF4-FFF2-40B4-BE49-F238E27FC236}">
                <a16:creationId xmlns:a16="http://schemas.microsoft.com/office/drawing/2014/main" id="{EEA39218-AA8C-5F94-68EA-1C3E08C1ACF6}"/>
              </a:ext>
            </a:extLst>
          </p:cNvPr>
          <p:cNvPicPr>
            <a:picLocks noChangeAspect="1"/>
          </p:cNvPicPr>
          <p:nvPr/>
        </p:nvPicPr>
        <p:blipFill>
          <a:blip r:embed="rId6"/>
          <a:stretch>
            <a:fillRect/>
          </a:stretch>
        </p:blipFill>
        <p:spPr>
          <a:xfrm>
            <a:off x="5107685" y="3429001"/>
            <a:ext cx="6890153" cy="2741163"/>
          </a:xfrm>
          <a:prstGeom prst="rect">
            <a:avLst/>
          </a:prstGeom>
        </p:spPr>
      </p:pic>
      <p:pic>
        <p:nvPicPr>
          <p:cNvPr id="8" name="Google Shape;147;p4">
            <a:extLst>
              <a:ext uri="{FF2B5EF4-FFF2-40B4-BE49-F238E27FC236}">
                <a16:creationId xmlns:a16="http://schemas.microsoft.com/office/drawing/2014/main" id="{CDC8878E-2EA4-759B-89CA-041963034F76}"/>
              </a:ext>
            </a:extLst>
          </p:cNvPr>
          <p:cNvPicPr preferRelativeResize="0">
            <a:picLocks noChangeAspect="1"/>
          </p:cNvPicPr>
          <p:nvPr/>
        </p:nvPicPr>
        <p:blipFill rotWithShape="1">
          <a:blip r:embed="rId7">
            <a:alphaModFix/>
          </a:blip>
          <a:srcRect/>
          <a:stretch/>
        </p:blipFill>
        <p:spPr>
          <a:xfrm>
            <a:off x="10801074" y="184504"/>
            <a:ext cx="1092948" cy="914283"/>
          </a:xfrm>
          <a:prstGeom prst="rect">
            <a:avLst/>
          </a:prstGeom>
          <a:noFill/>
          <a:ln>
            <a:noFill/>
          </a:ln>
        </p:spPr>
      </p:pic>
      <p:pic>
        <p:nvPicPr>
          <p:cNvPr id="9" name="Picture 8" descr="A logo of a company&#10;&#10;Description automatically generated">
            <a:extLst>
              <a:ext uri="{FF2B5EF4-FFF2-40B4-BE49-F238E27FC236}">
                <a16:creationId xmlns:a16="http://schemas.microsoft.com/office/drawing/2014/main" id="{AB95C298-6221-56F0-6AF2-07762E68C891}"/>
              </a:ext>
            </a:extLst>
          </p:cNvPr>
          <p:cNvPicPr>
            <a:picLocks noChangeAspect="1"/>
          </p:cNvPicPr>
          <p:nvPr/>
        </p:nvPicPr>
        <p:blipFill>
          <a:blip r:embed="rId8"/>
          <a:stretch>
            <a:fillRect/>
          </a:stretch>
        </p:blipFill>
        <p:spPr>
          <a:xfrm>
            <a:off x="10381558" y="6078572"/>
            <a:ext cx="1810442" cy="810026"/>
          </a:xfrm>
          <a:prstGeom prst="rect">
            <a:avLst/>
          </a:prstGeom>
        </p:spPr>
      </p:pic>
      <p:sp>
        <p:nvSpPr>
          <p:cNvPr id="4" name="TextBox 3">
            <a:extLst>
              <a:ext uri="{FF2B5EF4-FFF2-40B4-BE49-F238E27FC236}">
                <a16:creationId xmlns:a16="http://schemas.microsoft.com/office/drawing/2014/main" id="{743553B6-D8B8-F634-1628-1D5EE273CE1E}"/>
              </a:ext>
            </a:extLst>
          </p:cNvPr>
          <p:cNvSpPr txBox="1"/>
          <p:nvPr/>
        </p:nvSpPr>
        <p:spPr>
          <a:xfrm>
            <a:off x="6377742" y="6369121"/>
            <a:ext cx="3723135" cy="369332"/>
          </a:xfrm>
          <a:prstGeom prst="rect">
            <a:avLst/>
          </a:prstGeom>
          <a:noFill/>
        </p:spPr>
        <p:txBody>
          <a:bodyPr wrap="none" rtlCol="0">
            <a:spAutoFit/>
          </a:bodyPr>
          <a:lstStyle/>
          <a:p>
            <a:r>
              <a:rPr lang="en-US" dirty="0"/>
              <a:t>Decoupling of compute and storage</a:t>
            </a:r>
          </a:p>
        </p:txBody>
      </p:sp>
      <p:pic>
        <p:nvPicPr>
          <p:cNvPr id="7" name="Picture 2">
            <a:extLst>
              <a:ext uri="{FF2B5EF4-FFF2-40B4-BE49-F238E27FC236}">
                <a16:creationId xmlns:a16="http://schemas.microsoft.com/office/drawing/2014/main" id="{F18CB605-D679-2645-657E-E5BE87D3315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94" t="57767" r="76845" b="11603"/>
          <a:stretch/>
        </p:blipFill>
        <p:spPr bwMode="auto">
          <a:xfrm>
            <a:off x="-120226" y="5756883"/>
            <a:ext cx="1241768" cy="1161211"/>
          </a:xfrm>
          <a:prstGeom prst="ellipse">
            <a:avLst/>
          </a:prstGeom>
          <a:solidFill>
            <a:srgbClr val="FFFFFF"/>
          </a:solidFill>
        </p:spPr>
      </p:pic>
    </p:spTree>
    <p:extLst>
      <p:ext uri="{BB962C8B-B14F-4D97-AF65-F5344CB8AC3E}">
        <p14:creationId xmlns:p14="http://schemas.microsoft.com/office/powerpoint/2010/main" val="2627994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2" name="Picture 1">
            <a:extLst>
              <a:ext uri="{FF2B5EF4-FFF2-40B4-BE49-F238E27FC236}">
                <a16:creationId xmlns:a16="http://schemas.microsoft.com/office/drawing/2014/main" id="{84AB0022-043E-67BE-44CC-96CFD4F59B03}"/>
              </a:ext>
            </a:extLst>
          </p:cNvPr>
          <p:cNvPicPr>
            <a:picLocks noChangeAspect="1"/>
          </p:cNvPicPr>
          <p:nvPr/>
        </p:nvPicPr>
        <p:blipFill>
          <a:blip r:embed="rId3"/>
          <a:stretch>
            <a:fillRect/>
          </a:stretch>
        </p:blipFill>
        <p:spPr>
          <a:xfrm>
            <a:off x="395736" y="803862"/>
            <a:ext cx="8646008" cy="5902065"/>
          </a:xfrm>
          <a:prstGeom prst="rect">
            <a:avLst/>
          </a:prstGeom>
        </p:spPr>
      </p:pic>
      <p:sp>
        <p:nvSpPr>
          <p:cNvPr id="419" name="Google Shape;419;g1237dba589b_0_32"/>
          <p:cNvSpPr txBox="1"/>
          <p:nvPr/>
        </p:nvSpPr>
        <p:spPr>
          <a:xfrm>
            <a:off x="1848992" y="126784"/>
            <a:ext cx="11323311"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rgbClr val="045A76"/>
                </a:solidFill>
                <a:latin typeface="Roboto Light"/>
                <a:ea typeface="Roboto Light"/>
                <a:cs typeface="Roboto Light"/>
                <a:sym typeface="Roboto Light"/>
              </a:rPr>
              <a:t>Processing instrument data in real time</a:t>
            </a:r>
            <a:endParaRPr sz="3200" b="1" dirty="0">
              <a:solidFill>
                <a:srgbClr val="045A76"/>
              </a:solidFill>
              <a:latin typeface="Roboto Light"/>
              <a:ea typeface="Roboto Light"/>
              <a:cs typeface="Roboto Light"/>
              <a:sym typeface="Roboto Light"/>
            </a:endParaRPr>
          </a:p>
        </p:txBody>
      </p:sp>
      <p:sp>
        <p:nvSpPr>
          <p:cNvPr id="5" name="TextBox 4">
            <a:extLst>
              <a:ext uri="{FF2B5EF4-FFF2-40B4-BE49-F238E27FC236}">
                <a16:creationId xmlns:a16="http://schemas.microsoft.com/office/drawing/2014/main" id="{2E3FC38F-ECE1-C357-DA73-4092D7BC09E4}"/>
              </a:ext>
            </a:extLst>
          </p:cNvPr>
          <p:cNvSpPr txBox="1"/>
          <p:nvPr/>
        </p:nvSpPr>
        <p:spPr>
          <a:xfrm>
            <a:off x="244602" y="5527857"/>
            <a:ext cx="2515432" cy="307777"/>
          </a:xfrm>
          <a:prstGeom prst="rect">
            <a:avLst/>
          </a:prstGeom>
          <a:noFill/>
        </p:spPr>
        <p:txBody>
          <a:bodyPr wrap="none" rtlCol="0">
            <a:spAutoFit/>
          </a:bodyPr>
          <a:lstStyle/>
          <a:p>
            <a:r>
              <a:rPr lang="en-US" i="1" dirty="0"/>
              <a:t>Explicit workflow construction</a:t>
            </a:r>
          </a:p>
        </p:txBody>
      </p:sp>
      <p:sp>
        <p:nvSpPr>
          <p:cNvPr id="6" name="TextBox 5">
            <a:extLst>
              <a:ext uri="{FF2B5EF4-FFF2-40B4-BE49-F238E27FC236}">
                <a16:creationId xmlns:a16="http://schemas.microsoft.com/office/drawing/2014/main" id="{0B700924-E31B-9A22-DF76-0E19B2FD68E5}"/>
              </a:ext>
            </a:extLst>
          </p:cNvPr>
          <p:cNvSpPr txBox="1"/>
          <p:nvPr/>
        </p:nvSpPr>
        <p:spPr>
          <a:xfrm>
            <a:off x="94371" y="4881541"/>
            <a:ext cx="1588897" cy="307777"/>
          </a:xfrm>
          <a:prstGeom prst="rect">
            <a:avLst/>
          </a:prstGeom>
          <a:noFill/>
        </p:spPr>
        <p:txBody>
          <a:bodyPr wrap="none" rtlCol="0">
            <a:spAutoFit/>
          </a:bodyPr>
          <a:lstStyle/>
          <a:p>
            <a:r>
              <a:rPr lang="en-US" i="1" dirty="0"/>
              <a:t>Hidden workflows</a:t>
            </a:r>
          </a:p>
        </p:txBody>
      </p:sp>
      <p:sp>
        <p:nvSpPr>
          <p:cNvPr id="3" name="TextBox 2">
            <a:extLst>
              <a:ext uri="{FF2B5EF4-FFF2-40B4-BE49-F238E27FC236}">
                <a16:creationId xmlns:a16="http://schemas.microsoft.com/office/drawing/2014/main" id="{302E823A-9BD3-755C-F1B8-8E96CF70E75C}"/>
              </a:ext>
            </a:extLst>
          </p:cNvPr>
          <p:cNvSpPr txBox="1"/>
          <p:nvPr/>
        </p:nvSpPr>
        <p:spPr>
          <a:xfrm>
            <a:off x="9132276" y="1871946"/>
            <a:ext cx="2965353" cy="3585597"/>
          </a:xfrm>
          <a:prstGeom prst="rect">
            <a:avLst/>
          </a:prstGeom>
          <a:noFill/>
          <a:ln w="38100">
            <a:solidFill>
              <a:schemeClr val="accent3"/>
            </a:solidFill>
          </a:ln>
        </p:spPr>
        <p:txBody>
          <a:bodyPr wrap="square" rtlCol="0">
            <a:spAutoFit/>
          </a:bodyPr>
          <a:lstStyle/>
          <a:p>
            <a:pPr marL="285750" indent="-285750">
              <a:spcAft>
                <a:spcPts val="600"/>
              </a:spcAft>
              <a:buClr>
                <a:srgbClr val="005493"/>
              </a:buClr>
              <a:buSzPct val="100000"/>
              <a:buFont typeface="Arial" panose="020B0604020202020204" pitchFamily="34" charset="0"/>
              <a:buChar char="•"/>
            </a:pPr>
            <a:r>
              <a:rPr lang="en-US" sz="1600" b="1" dirty="0">
                <a:solidFill>
                  <a:srgbClr val="485876"/>
                </a:solidFill>
                <a:latin typeface="Roboto" panose="02000000000000000000" pitchFamily="2" charset="0"/>
                <a:ea typeface="Roboto" panose="02000000000000000000" pitchFamily="2" charset="0"/>
                <a:cs typeface="Roboto" panose="02000000000000000000" pitchFamily="2" charset="0"/>
                <a:sym typeface="Calibri"/>
              </a:rPr>
              <a:t>Totally hidden from the user</a:t>
            </a:r>
          </a:p>
          <a:p>
            <a:pPr marL="285750" indent="-285750">
              <a:spcAft>
                <a:spcPts val="600"/>
              </a:spcAft>
              <a:buClr>
                <a:srgbClr val="005493"/>
              </a:buClr>
              <a:buSzPct val="100000"/>
              <a:buFont typeface="Arial" panose="020B0604020202020204" pitchFamily="34" charset="0"/>
              <a:buChar char="•"/>
            </a:pPr>
            <a:r>
              <a:rPr lang="en-US" sz="1600" b="1" dirty="0">
                <a:solidFill>
                  <a:srgbClr val="485876"/>
                </a:solidFill>
                <a:latin typeface="Roboto" panose="02000000000000000000" pitchFamily="2" charset="0"/>
                <a:ea typeface="Roboto" panose="02000000000000000000" pitchFamily="2" charset="0"/>
                <a:cs typeface="Roboto" panose="02000000000000000000" pitchFamily="2" charset="0"/>
                <a:sym typeface="Calibri"/>
              </a:rPr>
              <a:t>Curated, pre-defined workflow</a:t>
            </a:r>
          </a:p>
          <a:p>
            <a:pPr marL="285750" indent="-285750">
              <a:spcAft>
                <a:spcPts val="600"/>
              </a:spcAft>
              <a:buClr>
                <a:srgbClr val="005493"/>
              </a:buClr>
              <a:buSzPct val="100000"/>
              <a:buFont typeface="Arial" panose="020B0604020202020204" pitchFamily="34" charset="0"/>
              <a:buChar char="•"/>
            </a:pPr>
            <a:r>
              <a:rPr lang="en-US" sz="1600" b="1" dirty="0">
                <a:solidFill>
                  <a:srgbClr val="485876"/>
                </a:solidFill>
                <a:latin typeface="Roboto" panose="02000000000000000000" pitchFamily="2" charset="0"/>
                <a:ea typeface="Roboto" panose="02000000000000000000" pitchFamily="2" charset="0"/>
                <a:cs typeface="Roboto" panose="02000000000000000000" pitchFamily="2" charset="0"/>
                <a:sym typeface="Calibri"/>
              </a:rPr>
              <a:t>Automated data transfers</a:t>
            </a:r>
          </a:p>
          <a:p>
            <a:pPr marL="285750" indent="-285750">
              <a:spcAft>
                <a:spcPts val="600"/>
              </a:spcAft>
              <a:buClr>
                <a:srgbClr val="005493"/>
              </a:buClr>
              <a:buSzPct val="100000"/>
              <a:buFont typeface="Arial" panose="020B0604020202020204" pitchFamily="34" charset="0"/>
              <a:buChar char="•"/>
            </a:pPr>
            <a:r>
              <a:rPr lang="en-US" sz="1600" b="1" dirty="0">
                <a:solidFill>
                  <a:srgbClr val="485876"/>
                </a:solidFill>
                <a:latin typeface="Roboto" panose="02000000000000000000" pitchFamily="2" charset="0"/>
                <a:ea typeface="Roboto" panose="02000000000000000000" pitchFamily="2" charset="0"/>
                <a:cs typeface="Roboto" panose="02000000000000000000" pitchFamily="2" charset="0"/>
                <a:sym typeface="Calibri"/>
              </a:rPr>
              <a:t>Automation of pre-processing</a:t>
            </a:r>
          </a:p>
          <a:p>
            <a:pPr marL="285750" indent="-285750">
              <a:spcAft>
                <a:spcPts val="600"/>
              </a:spcAft>
              <a:buClr>
                <a:srgbClr val="005493"/>
              </a:buClr>
              <a:buSzPct val="100000"/>
              <a:buFont typeface="Arial" panose="020B0604020202020204" pitchFamily="34" charset="0"/>
              <a:buChar char="•"/>
            </a:pPr>
            <a:r>
              <a:rPr lang="en-US" sz="1600" b="1" dirty="0">
                <a:solidFill>
                  <a:srgbClr val="485876"/>
                </a:solidFill>
                <a:latin typeface="Roboto" panose="02000000000000000000" pitchFamily="2" charset="0"/>
                <a:ea typeface="Roboto" panose="02000000000000000000" pitchFamily="2" charset="0"/>
                <a:cs typeface="Roboto" panose="02000000000000000000" pitchFamily="2" charset="0"/>
                <a:sym typeface="Calibri"/>
              </a:rPr>
              <a:t>Quick feedback during experiments</a:t>
            </a:r>
          </a:p>
          <a:p>
            <a:pPr marL="285750" indent="-285750">
              <a:spcAft>
                <a:spcPts val="600"/>
              </a:spcAft>
              <a:buClr>
                <a:srgbClr val="005493"/>
              </a:buClr>
              <a:buSzPct val="100000"/>
              <a:buFont typeface="Arial" panose="020B0604020202020204" pitchFamily="34" charset="0"/>
              <a:buChar char="•"/>
            </a:pPr>
            <a:endParaRPr lang="en-US" sz="1600" b="1" dirty="0">
              <a:solidFill>
                <a:srgbClr val="485876"/>
              </a:solidFill>
              <a:latin typeface="Roboto" panose="02000000000000000000" pitchFamily="2" charset="0"/>
              <a:ea typeface="Roboto" panose="02000000000000000000" pitchFamily="2" charset="0"/>
              <a:cs typeface="Roboto" panose="02000000000000000000" pitchFamily="2" charset="0"/>
              <a:sym typeface="Calibri"/>
            </a:endParaRPr>
          </a:p>
          <a:p>
            <a:pPr marL="285750" indent="-285750">
              <a:spcAft>
                <a:spcPts val="600"/>
              </a:spcAft>
              <a:buClr>
                <a:srgbClr val="005493"/>
              </a:buClr>
              <a:buSzPct val="100000"/>
              <a:buFont typeface="Arial" panose="020B0604020202020204" pitchFamily="34" charset="0"/>
              <a:buChar char="•"/>
            </a:pPr>
            <a:r>
              <a:rPr lang="en-US" sz="1600" b="1" dirty="0">
                <a:solidFill>
                  <a:srgbClr val="485876"/>
                </a:solidFill>
                <a:latin typeface="Roboto" panose="02000000000000000000" pitchFamily="2" charset="0"/>
                <a:ea typeface="Roboto" panose="02000000000000000000" pitchFamily="2" charset="0"/>
                <a:cs typeface="Roboto" panose="02000000000000000000" pitchFamily="2" charset="0"/>
                <a:sym typeface="Calibri"/>
              </a:rPr>
              <a:t>Used in production at USC</a:t>
            </a:r>
          </a:p>
          <a:p>
            <a:pPr>
              <a:spcAft>
                <a:spcPts val="600"/>
              </a:spcAft>
              <a:buClr>
                <a:srgbClr val="005493"/>
              </a:buClr>
              <a:buSzPct val="100000"/>
            </a:pPr>
            <a:endParaRPr lang="en-US" sz="1600" dirty="0">
              <a:solidFill>
                <a:srgbClr val="F18D76"/>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4" name="TextBox 3">
            <a:extLst>
              <a:ext uri="{FF2B5EF4-FFF2-40B4-BE49-F238E27FC236}">
                <a16:creationId xmlns:a16="http://schemas.microsoft.com/office/drawing/2014/main" id="{DE243FEC-660E-BC04-3126-B410765373BF}"/>
              </a:ext>
            </a:extLst>
          </p:cNvPr>
          <p:cNvSpPr txBox="1"/>
          <p:nvPr/>
        </p:nvSpPr>
        <p:spPr>
          <a:xfrm>
            <a:off x="9008892" y="5800248"/>
            <a:ext cx="3187187" cy="738664"/>
          </a:xfrm>
          <a:prstGeom prst="rect">
            <a:avLst/>
          </a:prstGeom>
          <a:noFill/>
        </p:spPr>
        <p:txBody>
          <a:bodyPr wrap="square">
            <a:spAutoFit/>
          </a:bodyPr>
          <a:lstStyle/>
          <a:p>
            <a:r>
              <a:rPr lang="en-US" b="1" dirty="0">
                <a:solidFill>
                  <a:srgbClr val="485876"/>
                </a:solidFill>
                <a:latin typeface="Roboto" panose="02000000000000000000" pitchFamily="2" charset="0"/>
                <a:ea typeface="Roboto" panose="02000000000000000000" pitchFamily="2" charset="0"/>
                <a:cs typeface="Roboto" panose="02000000000000000000" pitchFamily="2" charset="0"/>
                <a:sym typeface="Calibri"/>
              </a:rPr>
              <a:t>P</a:t>
            </a:r>
            <a:r>
              <a:rPr lang="en-US" sz="1400" b="1" dirty="0">
                <a:solidFill>
                  <a:srgbClr val="485876"/>
                </a:solidFill>
                <a:latin typeface="Roboto" panose="02000000000000000000" pitchFamily="2" charset="0"/>
                <a:ea typeface="Roboto" panose="02000000000000000000" pitchFamily="2" charset="0"/>
                <a:cs typeface="Roboto" panose="02000000000000000000" pitchFamily="2" charset="0"/>
                <a:sym typeface="Calibri"/>
              </a:rPr>
              <a:t>egasus </a:t>
            </a:r>
          </a:p>
          <a:p>
            <a:r>
              <a:rPr lang="en-US" sz="1400" b="1" dirty="0">
                <a:solidFill>
                  <a:srgbClr val="485876"/>
                </a:solidFill>
                <a:latin typeface="Roboto" panose="02000000000000000000" pitchFamily="2" charset="0"/>
                <a:ea typeface="Roboto" panose="02000000000000000000" pitchFamily="2" charset="0"/>
                <a:cs typeface="Roboto" panose="02000000000000000000" pitchFamily="2" charset="0"/>
                <a:sym typeface="Calibri"/>
              </a:rPr>
              <a:t>Workflow Management System</a:t>
            </a:r>
            <a:endParaRPr lang="en-US" dirty="0">
              <a:hlinkClick r:id="rId4"/>
            </a:endParaRPr>
          </a:p>
          <a:p>
            <a:r>
              <a:rPr lang="en-US" dirty="0">
                <a:hlinkClick r:id="rId4"/>
              </a:rPr>
              <a:t>https://pegasus.isi.edu</a:t>
            </a:r>
            <a:r>
              <a:rPr lang="en-US" dirty="0"/>
              <a:t> /</a:t>
            </a:r>
          </a:p>
        </p:txBody>
      </p:sp>
      <p:pic>
        <p:nvPicPr>
          <p:cNvPr id="7" name="Picture 2">
            <a:extLst>
              <a:ext uri="{FF2B5EF4-FFF2-40B4-BE49-F238E27FC236}">
                <a16:creationId xmlns:a16="http://schemas.microsoft.com/office/drawing/2014/main" id="{4836A6F8-76C5-6E19-4BAF-2E23F04015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4" t="57767" r="76845" b="11603"/>
          <a:stretch/>
        </p:blipFill>
        <p:spPr bwMode="auto">
          <a:xfrm>
            <a:off x="-120226" y="5756883"/>
            <a:ext cx="1241768" cy="1161211"/>
          </a:xfrm>
          <a:prstGeom prst="ellipse">
            <a:avLst/>
          </a:prstGeom>
          <a:solidFill>
            <a:srgbClr val="FFFFFF"/>
          </a:solidFill>
        </p:spPr>
      </p:pic>
    </p:spTree>
    <p:extLst>
      <p:ext uri="{BB962C8B-B14F-4D97-AF65-F5344CB8AC3E}">
        <p14:creationId xmlns:p14="http://schemas.microsoft.com/office/powerpoint/2010/main" val="200868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5257800" cy="914400"/>
          </a:xfrm>
        </p:spPr>
        <p:txBody>
          <a:bodyPr/>
          <a:lstStyle/>
          <a:p>
            <a:pPr>
              <a:defRPr/>
            </a:pPr>
            <a:r>
              <a:rPr lang="en-US" sz="2800" dirty="0">
                <a:solidFill>
                  <a:srgbClr val="518AC4"/>
                </a:solidFill>
              </a:rPr>
              <a:t>How do workflows start?</a:t>
            </a:r>
          </a:p>
        </p:txBody>
      </p:sp>
      <p:sp>
        <p:nvSpPr>
          <p:cNvPr id="62466" name="Content Placeholder 2"/>
          <p:cNvSpPr>
            <a:spLocks noGrp="1"/>
          </p:cNvSpPr>
          <p:nvPr>
            <p:ph idx="1"/>
          </p:nvPr>
        </p:nvSpPr>
        <p:spPr>
          <a:xfrm>
            <a:off x="1981200" y="1143001"/>
            <a:ext cx="8229600" cy="4983163"/>
          </a:xfrm>
        </p:spPr>
        <p:txBody>
          <a:bodyPr>
            <a:normAutofit/>
          </a:bodyPr>
          <a:lstStyle/>
          <a:p>
            <a:pPr marL="0" indent="0">
              <a:buNone/>
            </a:pPr>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00" y="1143001"/>
            <a:ext cx="3573464" cy="47652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469" name="Picture 5" descr="Documen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016751" y="-28575"/>
            <a:ext cx="3802063" cy="4919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4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015" y="1791683"/>
            <a:ext cx="5694641" cy="4270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D552705-B9F4-BF40-B10D-05700BC520F5}"/>
              </a:ext>
            </a:extLst>
          </p:cNvPr>
          <p:cNvSpPr txBox="1"/>
          <p:nvPr/>
        </p:nvSpPr>
        <p:spPr>
          <a:xfrm>
            <a:off x="1588719" y="6015414"/>
            <a:ext cx="8793270" cy="830997"/>
          </a:xfrm>
          <a:prstGeom prst="rect">
            <a:avLst/>
          </a:prstGeom>
          <a:solidFill>
            <a:schemeClr val="bg1"/>
          </a:solidFill>
        </p:spPr>
        <p:txBody>
          <a:bodyPr wrap="squar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Pegasus provides tools and APIs to create workflows </a:t>
            </a:r>
          </a:p>
          <a:p>
            <a:r>
              <a:rPr lang="en-US" sz="2400" b="1" dirty="0">
                <a:latin typeface="Roboto" panose="02000000000000000000" pitchFamily="2" charset="0"/>
                <a:ea typeface="Roboto" panose="02000000000000000000" pitchFamily="2" charset="0"/>
                <a:cs typeface="Roboto" panose="02000000000000000000" pitchFamily="2" charset="0"/>
              </a:rPr>
              <a:t>using Python, Java, R and support </a:t>
            </a:r>
            <a:r>
              <a:rPr lang="en-US" sz="2400" b="1" dirty="0" err="1">
                <a:latin typeface="Roboto" panose="02000000000000000000" pitchFamily="2" charset="0"/>
                <a:ea typeface="Roboto" panose="02000000000000000000" pitchFamily="2" charset="0"/>
                <a:cs typeface="Roboto" panose="02000000000000000000" pitchFamily="2" charset="0"/>
              </a:rPr>
              <a:t>Jupyter</a:t>
            </a:r>
            <a:r>
              <a:rPr lang="en-US" sz="2400" b="1" dirty="0">
                <a:latin typeface="Roboto" panose="02000000000000000000" pitchFamily="2" charset="0"/>
                <a:ea typeface="Roboto" panose="02000000000000000000" pitchFamily="2" charset="0"/>
                <a:cs typeface="Roboto" panose="02000000000000000000" pitchFamily="2" charset="0"/>
              </a:rPr>
              <a:t> Notebooks</a:t>
            </a:r>
          </a:p>
        </p:txBody>
      </p:sp>
    </p:spTree>
    <p:extLst>
      <p:ext uri="{BB962C8B-B14F-4D97-AF65-F5344CB8AC3E}">
        <p14:creationId xmlns:p14="http://schemas.microsoft.com/office/powerpoint/2010/main" val="190367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CC69-5A82-4C30-0025-A2CC814A1043}"/>
              </a:ext>
            </a:extLst>
          </p:cNvPr>
          <p:cNvSpPr>
            <a:spLocks noGrp="1"/>
          </p:cNvSpPr>
          <p:nvPr>
            <p:ph type="title"/>
          </p:nvPr>
        </p:nvSpPr>
        <p:spPr>
          <a:xfrm>
            <a:off x="1399714" y="289643"/>
            <a:ext cx="9941560" cy="868640"/>
          </a:xfrm>
        </p:spPr>
        <p:txBody>
          <a:bodyPr>
            <a:noAutofit/>
          </a:bodyPr>
          <a:lstStyle/>
          <a:p>
            <a:r>
              <a:rPr lang="en-US" sz="3200" dirty="0">
                <a:solidFill>
                  <a:schemeClr val="tx2">
                    <a:lumMod val="50000"/>
                  </a:schemeClr>
                </a:solidFill>
              </a:rPr>
              <a:t>Pegasus Planning</a:t>
            </a:r>
            <a:r>
              <a:rPr lang="en-US" sz="3200" dirty="0"/>
              <a:t>: </a:t>
            </a:r>
            <a:r>
              <a:rPr lang="en-US" sz="3200" dirty="0">
                <a:solidFill>
                  <a:schemeClr val="tx2">
                    <a:lumMod val="50000"/>
                  </a:schemeClr>
                </a:solidFill>
              </a:rPr>
              <a:t>Challenges</a:t>
            </a:r>
            <a:r>
              <a:rPr lang="en-US" sz="3200" dirty="0"/>
              <a:t> </a:t>
            </a:r>
            <a:r>
              <a:rPr lang="en-US" sz="3200" dirty="0">
                <a:solidFill>
                  <a:schemeClr val="tx2">
                    <a:lumMod val="50000"/>
                  </a:schemeClr>
                </a:solidFill>
              </a:rPr>
              <a:t>and</a:t>
            </a:r>
            <a:r>
              <a:rPr lang="en-US" sz="3200" dirty="0"/>
              <a:t> </a:t>
            </a:r>
            <a:r>
              <a:rPr lang="en-US" sz="3200" dirty="0">
                <a:solidFill>
                  <a:schemeClr val="accent6"/>
                </a:solidFill>
              </a:rPr>
              <a:t>Solutions for Improving Performance and Robustness</a:t>
            </a:r>
          </a:p>
        </p:txBody>
      </p:sp>
      <p:sp>
        <p:nvSpPr>
          <p:cNvPr id="4" name="Text Placeholder 5">
            <a:extLst>
              <a:ext uri="{FF2B5EF4-FFF2-40B4-BE49-F238E27FC236}">
                <a16:creationId xmlns:a16="http://schemas.microsoft.com/office/drawing/2014/main" id="{0ABF5863-1110-C824-9D8B-F8949B3771C6}"/>
              </a:ext>
            </a:extLst>
          </p:cNvPr>
          <p:cNvSpPr txBox="1">
            <a:spLocks/>
          </p:cNvSpPr>
          <p:nvPr/>
        </p:nvSpPr>
        <p:spPr>
          <a:xfrm>
            <a:off x="734338" y="1541428"/>
            <a:ext cx="10723324" cy="47842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dirty="0">
                <a:solidFill>
                  <a:schemeClr val="tx2">
                    <a:lumMod val="50000"/>
                  </a:schemeClr>
                </a:solidFill>
                <a:sym typeface="Calibri"/>
              </a:rPr>
              <a:t>Distributed execution environment</a:t>
            </a:r>
          </a:p>
          <a:p>
            <a:pPr lvl="1">
              <a:lnSpc>
                <a:spcPct val="80000"/>
              </a:lnSpc>
            </a:pPr>
            <a:r>
              <a:rPr lang="en-US" dirty="0">
                <a:solidFill>
                  <a:srgbClr val="74CA21"/>
                </a:solidFill>
                <a:sym typeface="Calibri"/>
              </a:rPr>
              <a:t>Design custom workflow engines and utilize the right tools for job submission and data management</a:t>
            </a:r>
          </a:p>
          <a:p>
            <a:pPr>
              <a:lnSpc>
                <a:spcPct val="80000"/>
              </a:lnSpc>
            </a:pPr>
            <a:r>
              <a:rPr lang="en-US" dirty="0">
                <a:solidFill>
                  <a:schemeClr val="tx2">
                    <a:lumMod val="50000"/>
                  </a:schemeClr>
                </a:solidFill>
                <a:sym typeface="Calibri"/>
              </a:rPr>
              <a:t>Workflow tasks can be small </a:t>
            </a:r>
          </a:p>
          <a:p>
            <a:pPr lvl="1">
              <a:lnSpc>
                <a:spcPct val="80000"/>
              </a:lnSpc>
            </a:pPr>
            <a:r>
              <a:rPr lang="en-US" dirty="0">
                <a:solidFill>
                  <a:srgbClr val="74CA21"/>
                </a:solidFill>
                <a:sym typeface="Calibri"/>
              </a:rPr>
              <a:t>Increase the tasks’ computational granularity through task clustering</a:t>
            </a:r>
          </a:p>
          <a:p>
            <a:pPr>
              <a:lnSpc>
                <a:spcPct val="80000"/>
              </a:lnSpc>
            </a:pPr>
            <a:r>
              <a:rPr lang="en-US" dirty="0">
                <a:solidFill>
                  <a:schemeClr val="tx2">
                    <a:lumMod val="50000"/>
                  </a:schemeClr>
                </a:solidFill>
                <a:sym typeface="Calibri"/>
              </a:rPr>
              <a:t>Workflows can be large</a:t>
            </a:r>
          </a:p>
          <a:p>
            <a:pPr lvl="1">
              <a:lnSpc>
                <a:spcPct val="80000"/>
              </a:lnSpc>
            </a:pPr>
            <a:r>
              <a:rPr lang="en-US" dirty="0">
                <a:solidFill>
                  <a:srgbClr val="74CA21"/>
                </a:solidFill>
                <a:sym typeface="Calibri"/>
              </a:rPr>
              <a:t>Reduce the number of tasks through workflow partitioning</a:t>
            </a:r>
          </a:p>
          <a:p>
            <a:pPr>
              <a:lnSpc>
                <a:spcPct val="80000"/>
              </a:lnSpc>
            </a:pPr>
            <a:r>
              <a:rPr lang="en-US" dirty="0">
                <a:solidFill>
                  <a:schemeClr val="tx2">
                    <a:lumMod val="50000"/>
                  </a:schemeClr>
                </a:solidFill>
                <a:sym typeface="Calibri"/>
              </a:rPr>
              <a:t>Overcome system and network overheads in executing applications remotely</a:t>
            </a:r>
          </a:p>
          <a:p>
            <a:pPr lvl="1">
              <a:lnSpc>
                <a:spcPct val="80000"/>
              </a:lnSpc>
            </a:pPr>
            <a:r>
              <a:rPr lang="en-US" dirty="0">
                <a:solidFill>
                  <a:srgbClr val="74CA21"/>
                </a:solidFill>
                <a:sym typeface="Calibri"/>
              </a:rPr>
              <a:t>Provision resources and/or send more work at any one time</a:t>
            </a:r>
          </a:p>
          <a:p>
            <a:pPr>
              <a:lnSpc>
                <a:spcPct val="80000"/>
              </a:lnSpc>
            </a:pPr>
            <a:r>
              <a:rPr lang="en-US" dirty="0">
                <a:solidFill>
                  <a:schemeClr val="tx2">
                    <a:lumMod val="50000"/>
                  </a:schemeClr>
                </a:solidFill>
                <a:sym typeface="Calibri"/>
              </a:rPr>
              <a:t>Data need to be moved to the computation </a:t>
            </a:r>
          </a:p>
          <a:p>
            <a:pPr lvl="1">
              <a:lnSpc>
                <a:spcPct val="80000"/>
              </a:lnSpc>
            </a:pPr>
            <a:r>
              <a:rPr lang="en-US" dirty="0">
                <a:solidFill>
                  <a:srgbClr val="74CA21"/>
                </a:solidFill>
                <a:sym typeface="Calibri"/>
              </a:rPr>
              <a:t>Discover data and stage it across heterogeneous systems</a:t>
            </a:r>
          </a:p>
          <a:p>
            <a:pPr>
              <a:lnSpc>
                <a:spcPct val="80000"/>
              </a:lnSpc>
            </a:pPr>
            <a:r>
              <a:rPr lang="en-US" dirty="0">
                <a:solidFill>
                  <a:schemeClr val="tx2">
                    <a:lumMod val="50000"/>
                  </a:schemeClr>
                </a:solidFill>
                <a:sym typeface="Calibri"/>
              </a:rPr>
              <a:t>Computations need to be moved to the data (performance/privacy)</a:t>
            </a:r>
          </a:p>
          <a:p>
            <a:pPr lvl="1">
              <a:lnSpc>
                <a:spcPct val="80000"/>
              </a:lnSpc>
            </a:pPr>
            <a:r>
              <a:rPr lang="en-US" dirty="0">
                <a:solidFill>
                  <a:srgbClr val="74CA21"/>
                </a:solidFill>
                <a:sym typeface="Calibri"/>
              </a:rPr>
              <a:t>Make smart decisions, explore benefits/drawbacks</a:t>
            </a:r>
          </a:p>
          <a:p>
            <a:pPr>
              <a:lnSpc>
                <a:spcPct val="60000"/>
              </a:lnSpc>
            </a:pPr>
            <a:endParaRPr lang="en-US" dirty="0">
              <a:solidFill>
                <a:srgbClr val="74CA21"/>
              </a:solidFill>
              <a:sym typeface="Calibri"/>
            </a:endParaRPr>
          </a:p>
          <a:p>
            <a:pPr lvl="1"/>
            <a:endParaRPr lang="en-US" dirty="0">
              <a:solidFill>
                <a:schemeClr val="tx1">
                  <a:lumMod val="75000"/>
                  <a:lumOff val="25000"/>
                </a:schemeClr>
              </a:solidFill>
              <a:sym typeface="Calibri"/>
            </a:endParaRPr>
          </a:p>
          <a:p>
            <a:pPr lvl="1"/>
            <a:endParaRPr lang="en-US" dirty="0">
              <a:solidFill>
                <a:srgbClr val="74CA21"/>
              </a:solidFill>
              <a:sym typeface="Calibri"/>
            </a:endParaRPr>
          </a:p>
          <a:p>
            <a:endParaRPr lang="en-US" dirty="0">
              <a:solidFill>
                <a:srgbClr val="74CA21"/>
              </a:solidFill>
              <a:sym typeface="Calibri"/>
            </a:endParaRPr>
          </a:p>
          <a:p>
            <a:endParaRPr lang="en-US" dirty="0">
              <a:solidFill>
                <a:schemeClr val="tx1">
                  <a:lumMod val="75000"/>
                  <a:lumOff val="25000"/>
                </a:schemeClr>
              </a:solidFill>
              <a:sym typeface="Calibri"/>
            </a:endParaRPr>
          </a:p>
          <a:p>
            <a:endParaRPr lang="en-US" dirty="0">
              <a:solidFill>
                <a:schemeClr val="tx1">
                  <a:lumMod val="75000"/>
                  <a:lumOff val="25000"/>
                </a:schemeClr>
              </a:solidFill>
              <a:sym typeface="Calibri"/>
            </a:endParaRPr>
          </a:p>
          <a:p>
            <a:pPr lvl="1"/>
            <a:endParaRPr lang="en-US" dirty="0">
              <a:solidFill>
                <a:srgbClr val="74CA21"/>
              </a:solidFill>
              <a:sym typeface="Calibri"/>
            </a:endParaRPr>
          </a:p>
          <a:p>
            <a:endParaRPr lang="en-US" dirty="0">
              <a:solidFill>
                <a:schemeClr val="tx1">
                  <a:lumMod val="75000"/>
                  <a:lumOff val="25000"/>
                </a:schemeClr>
              </a:solidFill>
              <a:sym typeface="Calibri"/>
            </a:endParaRPr>
          </a:p>
          <a:p>
            <a:endParaRPr lang="en-US" dirty="0">
              <a:solidFill>
                <a:schemeClr val="tx1">
                  <a:lumMod val="75000"/>
                  <a:lumOff val="25000"/>
                </a:schemeClr>
              </a:solidFill>
              <a:sym typeface="Calibri"/>
            </a:endParaRPr>
          </a:p>
          <a:p>
            <a:endParaRPr lang="en-US" dirty="0">
              <a:solidFill>
                <a:srgbClr val="74CA21"/>
              </a:solidFill>
              <a:sym typeface="Calibri"/>
            </a:endParaRPr>
          </a:p>
          <a:p>
            <a:endParaRPr lang="en-US" dirty="0">
              <a:solidFill>
                <a:srgbClr val="74CA21"/>
              </a:solidFill>
              <a:sym typeface="Calibri"/>
            </a:endParaRPr>
          </a:p>
          <a:p>
            <a:endParaRPr lang="en-US" dirty="0">
              <a:solidFill>
                <a:srgbClr val="74CA21"/>
              </a:solidFill>
              <a:sym typeface="Calibri"/>
            </a:endParaRPr>
          </a:p>
          <a:p>
            <a:endParaRPr lang="en-US" dirty="0">
              <a:solidFill>
                <a:schemeClr val="tx1">
                  <a:lumMod val="75000"/>
                  <a:lumOff val="25000"/>
                </a:schemeClr>
              </a:solidFill>
              <a:sym typeface="Calibri"/>
            </a:endParaRPr>
          </a:p>
          <a:p>
            <a:pPr lvl="1"/>
            <a:endParaRPr lang="en-US" dirty="0">
              <a:solidFill>
                <a:srgbClr val="74CA21"/>
              </a:solidFill>
              <a:sym typeface="Calibri"/>
            </a:endParaRPr>
          </a:p>
          <a:p>
            <a:pPr lvl="1"/>
            <a:endParaRPr lang="en-US" dirty="0">
              <a:solidFill>
                <a:schemeClr val="tx1">
                  <a:lumMod val="75000"/>
                  <a:lumOff val="25000"/>
                </a:schemeClr>
              </a:solidFill>
              <a:sym typeface="Calibri"/>
            </a:endParaRPr>
          </a:p>
          <a:p>
            <a:endParaRPr lang="en-US" dirty="0"/>
          </a:p>
        </p:txBody>
      </p:sp>
    </p:spTree>
    <p:extLst>
      <p:ext uri="{BB962C8B-B14F-4D97-AF65-F5344CB8AC3E}">
        <p14:creationId xmlns:p14="http://schemas.microsoft.com/office/powerpoint/2010/main" val="2541118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EF00D6C-22ED-DC58-8A42-7570D21F3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CEB7F-E6E6-D29E-B812-312D19CE6FC0}"/>
              </a:ext>
            </a:extLst>
          </p:cNvPr>
          <p:cNvSpPr>
            <a:spLocks noGrp="1"/>
          </p:cNvSpPr>
          <p:nvPr>
            <p:ph type="title"/>
          </p:nvPr>
        </p:nvSpPr>
        <p:spPr>
          <a:xfrm>
            <a:off x="1399714" y="289643"/>
            <a:ext cx="9941560" cy="868640"/>
          </a:xfrm>
        </p:spPr>
        <p:txBody>
          <a:bodyPr>
            <a:noAutofit/>
          </a:bodyPr>
          <a:lstStyle/>
          <a:p>
            <a:r>
              <a:rPr lang="en-US" sz="3200" dirty="0">
                <a:solidFill>
                  <a:schemeClr val="tx2">
                    <a:lumMod val="50000"/>
                  </a:schemeClr>
                </a:solidFill>
              </a:rPr>
              <a:t>Pegasus Workflow Execution</a:t>
            </a:r>
            <a:r>
              <a:rPr lang="en-US" sz="3200" dirty="0"/>
              <a:t>: </a:t>
            </a:r>
            <a:br>
              <a:rPr lang="en-US" sz="3200" dirty="0"/>
            </a:br>
            <a:r>
              <a:rPr lang="en-US" sz="3200" dirty="0">
                <a:solidFill>
                  <a:schemeClr val="tx2"/>
                </a:solidFill>
              </a:rPr>
              <a:t>Challenges </a:t>
            </a:r>
            <a:r>
              <a:rPr lang="en-US" sz="3200" dirty="0">
                <a:solidFill>
                  <a:schemeClr val="accent6"/>
                </a:solidFill>
              </a:rPr>
              <a:t>and Solutions for Fault Tolerance</a:t>
            </a:r>
          </a:p>
        </p:txBody>
      </p:sp>
      <p:sp>
        <p:nvSpPr>
          <p:cNvPr id="4" name="Text Placeholder 5">
            <a:extLst>
              <a:ext uri="{FF2B5EF4-FFF2-40B4-BE49-F238E27FC236}">
                <a16:creationId xmlns:a16="http://schemas.microsoft.com/office/drawing/2014/main" id="{352642EB-A79D-EA32-D6C0-7EFFDECB1A9F}"/>
              </a:ext>
            </a:extLst>
          </p:cNvPr>
          <p:cNvSpPr txBox="1">
            <a:spLocks/>
          </p:cNvSpPr>
          <p:nvPr/>
        </p:nvSpPr>
        <p:spPr>
          <a:xfrm>
            <a:off x="734338" y="1541428"/>
            <a:ext cx="10723324" cy="478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solidFill>
                <a:schemeClr val="tx1">
                  <a:lumMod val="75000"/>
                  <a:lumOff val="25000"/>
                </a:schemeClr>
              </a:solidFill>
              <a:sym typeface="Calibri"/>
            </a:endParaRPr>
          </a:p>
          <a:p>
            <a:pPr lvl="1"/>
            <a:endParaRPr lang="en-US" dirty="0">
              <a:solidFill>
                <a:srgbClr val="74CA21"/>
              </a:solidFill>
              <a:sym typeface="Calibri"/>
            </a:endParaRPr>
          </a:p>
          <a:p>
            <a:endParaRPr lang="en-US" dirty="0">
              <a:solidFill>
                <a:srgbClr val="74CA21"/>
              </a:solidFill>
              <a:sym typeface="Calibri"/>
            </a:endParaRPr>
          </a:p>
          <a:p>
            <a:endParaRPr lang="en-US" dirty="0">
              <a:solidFill>
                <a:schemeClr val="tx1">
                  <a:lumMod val="75000"/>
                  <a:lumOff val="25000"/>
                </a:schemeClr>
              </a:solidFill>
              <a:sym typeface="Calibri"/>
            </a:endParaRPr>
          </a:p>
          <a:p>
            <a:endParaRPr lang="en-US" dirty="0">
              <a:solidFill>
                <a:schemeClr val="tx1">
                  <a:lumMod val="75000"/>
                  <a:lumOff val="25000"/>
                </a:schemeClr>
              </a:solidFill>
              <a:sym typeface="Calibri"/>
            </a:endParaRPr>
          </a:p>
          <a:p>
            <a:pPr lvl="1"/>
            <a:endParaRPr lang="en-US" dirty="0">
              <a:solidFill>
                <a:srgbClr val="74CA21"/>
              </a:solidFill>
              <a:sym typeface="Calibri"/>
            </a:endParaRPr>
          </a:p>
          <a:p>
            <a:endParaRPr lang="en-US" dirty="0">
              <a:solidFill>
                <a:schemeClr val="tx1">
                  <a:lumMod val="75000"/>
                  <a:lumOff val="25000"/>
                </a:schemeClr>
              </a:solidFill>
              <a:sym typeface="Calibri"/>
            </a:endParaRPr>
          </a:p>
          <a:p>
            <a:endParaRPr lang="en-US" dirty="0">
              <a:solidFill>
                <a:schemeClr val="tx1">
                  <a:lumMod val="75000"/>
                  <a:lumOff val="25000"/>
                </a:schemeClr>
              </a:solidFill>
              <a:sym typeface="Calibri"/>
            </a:endParaRPr>
          </a:p>
          <a:p>
            <a:endParaRPr lang="en-US" dirty="0">
              <a:solidFill>
                <a:srgbClr val="74CA21"/>
              </a:solidFill>
              <a:sym typeface="Calibri"/>
            </a:endParaRPr>
          </a:p>
          <a:p>
            <a:endParaRPr lang="en-US" dirty="0">
              <a:solidFill>
                <a:srgbClr val="74CA21"/>
              </a:solidFill>
              <a:sym typeface="Calibri"/>
            </a:endParaRPr>
          </a:p>
          <a:p>
            <a:endParaRPr lang="en-US" dirty="0">
              <a:solidFill>
                <a:srgbClr val="74CA21"/>
              </a:solidFill>
              <a:sym typeface="Calibri"/>
            </a:endParaRPr>
          </a:p>
          <a:p>
            <a:endParaRPr lang="en-US" dirty="0">
              <a:solidFill>
                <a:schemeClr val="tx1">
                  <a:lumMod val="75000"/>
                  <a:lumOff val="25000"/>
                </a:schemeClr>
              </a:solidFill>
              <a:sym typeface="Calibri"/>
            </a:endParaRPr>
          </a:p>
          <a:p>
            <a:pPr lvl="1"/>
            <a:endParaRPr lang="en-US" dirty="0">
              <a:solidFill>
                <a:srgbClr val="74CA21"/>
              </a:solidFill>
              <a:sym typeface="Calibri"/>
            </a:endParaRPr>
          </a:p>
          <a:p>
            <a:pPr lvl="1"/>
            <a:endParaRPr lang="en-US" dirty="0">
              <a:solidFill>
                <a:schemeClr val="tx1">
                  <a:lumMod val="75000"/>
                  <a:lumOff val="25000"/>
                </a:schemeClr>
              </a:solidFill>
              <a:sym typeface="Calibri"/>
            </a:endParaRPr>
          </a:p>
          <a:p>
            <a:endParaRPr lang="en-US" dirty="0"/>
          </a:p>
        </p:txBody>
      </p:sp>
      <p:sp>
        <p:nvSpPr>
          <p:cNvPr id="5" name="TextBox 4">
            <a:extLst>
              <a:ext uri="{FF2B5EF4-FFF2-40B4-BE49-F238E27FC236}">
                <a16:creationId xmlns:a16="http://schemas.microsoft.com/office/drawing/2014/main" id="{CACF26AD-DF80-72C7-5EA6-ECDD680EAEB9}"/>
              </a:ext>
            </a:extLst>
          </p:cNvPr>
          <p:cNvSpPr txBox="1"/>
          <p:nvPr/>
        </p:nvSpPr>
        <p:spPr>
          <a:xfrm>
            <a:off x="845507" y="1421217"/>
            <a:ext cx="7183678" cy="4801314"/>
          </a:xfrm>
          <a:prstGeom prst="rect">
            <a:avLst/>
          </a:prstGeom>
          <a:noFill/>
        </p:spPr>
        <p:txBody>
          <a:bodyPr wrap="square">
            <a:spAutoFit/>
          </a:bodyPr>
          <a:lstStyle/>
          <a:p>
            <a:r>
              <a:rPr lang="en-US" sz="2600" dirty="0">
                <a:solidFill>
                  <a:schemeClr val="tx2">
                    <a:lumMod val="50000"/>
                  </a:schemeClr>
                </a:solidFill>
                <a:latin typeface="Roboto" panose="02000000000000000000" pitchFamily="2" charset="0"/>
                <a:ea typeface="Roboto" panose="02000000000000000000" pitchFamily="2" charset="0"/>
                <a:cs typeface="Roboto" panose="02000000000000000000" pitchFamily="2" charset="0"/>
                <a:sym typeface="Calibri"/>
              </a:rPr>
              <a:t>Computations fail within a workflow</a:t>
            </a:r>
          </a:p>
          <a:p>
            <a:pPr lvl="1"/>
            <a:r>
              <a:rPr lang="en-US" sz="2200" dirty="0">
                <a:solidFill>
                  <a:srgbClr val="6CAF27"/>
                </a:solidFill>
                <a:latin typeface="Roboto" panose="02000000000000000000" pitchFamily="2" charset="0"/>
                <a:ea typeface="Roboto" panose="02000000000000000000" pitchFamily="2" charset="0"/>
                <a:cs typeface="Roboto" panose="02000000000000000000" pitchFamily="2" charset="0"/>
                <a:sym typeface="Calibri"/>
              </a:rPr>
              <a:t>Automatically checkpoint the workflow, automate restart</a:t>
            </a:r>
          </a:p>
          <a:p>
            <a:r>
              <a:rPr lang="en-US" sz="2600" dirty="0">
                <a:solidFill>
                  <a:schemeClr val="tx2">
                    <a:lumMod val="50000"/>
                  </a:schemeClr>
                </a:solidFill>
                <a:latin typeface="Roboto" panose="02000000000000000000" pitchFamily="2" charset="0"/>
                <a:ea typeface="Roboto" panose="02000000000000000000" pitchFamily="2" charset="0"/>
                <a:cs typeface="Roboto" panose="02000000000000000000" pitchFamily="2" charset="0"/>
                <a:sym typeface="Calibri"/>
              </a:rPr>
              <a:t>Resources fail</a:t>
            </a:r>
          </a:p>
          <a:p>
            <a:pPr lvl="1"/>
            <a:r>
              <a:rPr lang="en-US" sz="2200" dirty="0">
                <a:solidFill>
                  <a:srgbClr val="6CAF27"/>
                </a:solidFill>
                <a:latin typeface="Roboto" panose="02000000000000000000" pitchFamily="2" charset="0"/>
                <a:ea typeface="Roboto" panose="02000000000000000000" pitchFamily="2" charset="0"/>
                <a:cs typeface="Roboto" panose="02000000000000000000" pitchFamily="2" charset="0"/>
                <a:sym typeface="Calibri"/>
              </a:rPr>
              <a:t>Automatically retry, or replan:  try other resources (computing sites, data storage systems)</a:t>
            </a:r>
          </a:p>
          <a:p>
            <a:r>
              <a:rPr lang="en-US" sz="2600" dirty="0">
                <a:solidFill>
                  <a:schemeClr val="tx2">
                    <a:lumMod val="50000"/>
                  </a:schemeClr>
                </a:solidFill>
                <a:latin typeface="Roboto" panose="02000000000000000000" pitchFamily="2" charset="0"/>
                <a:ea typeface="Roboto" panose="02000000000000000000" pitchFamily="2" charset="0"/>
                <a:cs typeface="Roboto" panose="02000000000000000000" pitchFamily="2" charset="0"/>
                <a:sym typeface="Calibri"/>
              </a:rPr>
              <a:t>Services fail (data movement, data registration)</a:t>
            </a:r>
          </a:p>
          <a:p>
            <a:pPr lvl="1"/>
            <a:r>
              <a:rPr lang="en-US" sz="2200" dirty="0">
                <a:solidFill>
                  <a:srgbClr val="6CAF27"/>
                </a:solidFill>
                <a:latin typeface="Roboto" panose="02000000000000000000" pitchFamily="2" charset="0"/>
                <a:ea typeface="Roboto" panose="02000000000000000000" pitchFamily="2" charset="0"/>
                <a:cs typeface="Roboto" panose="02000000000000000000" pitchFamily="2" charset="0"/>
                <a:sym typeface="Calibri"/>
              </a:rPr>
              <a:t>Retry the action, choose a different service</a:t>
            </a:r>
          </a:p>
          <a:p>
            <a:r>
              <a:rPr lang="en-US" sz="2600" dirty="0">
                <a:solidFill>
                  <a:schemeClr val="tx2">
                    <a:lumMod val="50000"/>
                  </a:schemeClr>
                </a:solidFill>
                <a:latin typeface="Roboto" panose="02000000000000000000" pitchFamily="2" charset="0"/>
                <a:ea typeface="Roboto" panose="02000000000000000000" pitchFamily="2" charset="0"/>
                <a:cs typeface="Roboto" panose="02000000000000000000" pitchFamily="2" charset="0"/>
                <a:sym typeface="Calibri"/>
              </a:rPr>
              <a:t>Run out of resources/Storage gets filled up</a:t>
            </a:r>
          </a:p>
          <a:p>
            <a:pPr lvl="1"/>
            <a:r>
              <a:rPr lang="en-US" sz="2200" dirty="0">
                <a:solidFill>
                  <a:srgbClr val="6CAF27"/>
                </a:solidFill>
                <a:latin typeface="Roboto" panose="02000000000000000000" pitchFamily="2" charset="0"/>
                <a:ea typeface="Roboto" panose="02000000000000000000" pitchFamily="2" charset="0"/>
                <a:cs typeface="Roboto" panose="02000000000000000000" pitchFamily="2" charset="0"/>
                <a:sym typeface="Calibri"/>
              </a:rPr>
              <a:t>Analyze the workflow and clean up data no longer needed as the workflow execution progresses</a:t>
            </a:r>
          </a:p>
          <a:p>
            <a:r>
              <a:rPr lang="en-US" sz="2600" dirty="0">
                <a:solidFill>
                  <a:schemeClr val="tx2">
                    <a:lumMod val="50000"/>
                  </a:schemeClr>
                </a:solidFill>
                <a:latin typeface="Roboto" panose="02000000000000000000" pitchFamily="2" charset="0"/>
                <a:ea typeface="Roboto" panose="02000000000000000000" pitchFamily="2" charset="0"/>
                <a:cs typeface="Roboto" panose="02000000000000000000" pitchFamily="2" charset="0"/>
                <a:sym typeface="Calibri"/>
              </a:rPr>
              <a:t>Data gets corrupted</a:t>
            </a:r>
          </a:p>
          <a:p>
            <a:pPr lvl="1"/>
            <a:r>
              <a:rPr lang="en-US" sz="2200" dirty="0">
                <a:solidFill>
                  <a:srgbClr val="6CAF27"/>
                </a:solidFill>
                <a:latin typeface="Roboto" panose="02000000000000000000" pitchFamily="2" charset="0"/>
                <a:ea typeface="Roboto" panose="02000000000000000000" pitchFamily="2" charset="0"/>
                <a:cs typeface="Roboto" panose="02000000000000000000" pitchFamily="2" charset="0"/>
                <a:sym typeface="Calibri"/>
              </a:rPr>
              <a:t>Detect corruption/retry transfer</a:t>
            </a:r>
          </a:p>
        </p:txBody>
      </p:sp>
      <p:grpSp>
        <p:nvGrpSpPr>
          <p:cNvPr id="6" name="Group 5">
            <a:extLst>
              <a:ext uri="{FF2B5EF4-FFF2-40B4-BE49-F238E27FC236}">
                <a16:creationId xmlns:a16="http://schemas.microsoft.com/office/drawing/2014/main" id="{43BA4676-2F52-99CD-162A-FC3AEDE0B4A4}"/>
              </a:ext>
            </a:extLst>
          </p:cNvPr>
          <p:cNvGrpSpPr/>
          <p:nvPr/>
        </p:nvGrpSpPr>
        <p:grpSpPr>
          <a:xfrm>
            <a:off x="8294432" y="1695122"/>
            <a:ext cx="3758655" cy="4400877"/>
            <a:chOff x="7835900" y="1503898"/>
            <a:chExt cx="3779131" cy="4592101"/>
          </a:xfrm>
        </p:grpSpPr>
        <p:sp>
          <p:nvSpPr>
            <p:cNvPr id="7" name="Round Same Side Corner Rectangle 6">
              <a:extLst>
                <a:ext uri="{FF2B5EF4-FFF2-40B4-BE49-F238E27FC236}">
                  <a16:creationId xmlns:a16="http://schemas.microsoft.com/office/drawing/2014/main" id="{76C16CE9-72D4-E400-7E9F-6DE2C99B29D8}"/>
                </a:ext>
              </a:extLst>
            </p:cNvPr>
            <p:cNvSpPr/>
            <p:nvPr/>
          </p:nvSpPr>
          <p:spPr>
            <a:xfrm>
              <a:off x="7835900" y="1503898"/>
              <a:ext cx="3779131" cy="498577"/>
            </a:xfrm>
            <a:prstGeom prst="round2SameRect">
              <a:avLst/>
            </a:prstGeom>
            <a:solidFill>
              <a:srgbClr val="6CAF27"/>
            </a:solidFill>
          </p:spPr>
          <p:txBody>
            <a:bodyPr wrap="square" anchor="ctr">
              <a:noAutofit/>
            </a:bodyPr>
            <a:lstStyle/>
            <a:p>
              <a:pPr algn="ctr"/>
              <a:r>
                <a:rPr lang="id-ID" sz="2000" b="1" dirty="0">
                  <a:solidFill>
                    <a:schemeClr val="bg1"/>
                  </a:solidFill>
                  <a:latin typeface="+mj-lt"/>
                </a:rPr>
                <a:t>Data “cleanup”</a:t>
              </a:r>
            </a:p>
          </p:txBody>
        </p:sp>
        <p:sp>
          <p:nvSpPr>
            <p:cNvPr id="8" name="Rectangle 7">
              <a:extLst>
                <a:ext uri="{FF2B5EF4-FFF2-40B4-BE49-F238E27FC236}">
                  <a16:creationId xmlns:a16="http://schemas.microsoft.com/office/drawing/2014/main" id="{FD0AA278-1217-FE56-5CF9-F9CDEDEB7535}"/>
                </a:ext>
              </a:extLst>
            </p:cNvPr>
            <p:cNvSpPr/>
            <p:nvPr/>
          </p:nvSpPr>
          <p:spPr>
            <a:xfrm>
              <a:off x="7835900" y="1998809"/>
              <a:ext cx="3779131" cy="40971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Rounded Rectangle 8">
              <a:extLst>
                <a:ext uri="{FF2B5EF4-FFF2-40B4-BE49-F238E27FC236}">
                  <a16:creationId xmlns:a16="http://schemas.microsoft.com/office/drawing/2014/main" id="{74A6DF5D-1604-EAAD-F97A-BFEE373267CD}"/>
                </a:ext>
              </a:extLst>
            </p:cNvPr>
            <p:cNvSpPr/>
            <p:nvPr/>
          </p:nvSpPr>
          <p:spPr>
            <a:xfrm>
              <a:off x="9147993" y="2212444"/>
              <a:ext cx="1106887" cy="337102"/>
            </a:xfrm>
            <a:prstGeom prst="roundRect">
              <a:avLst/>
            </a:prstGeom>
            <a:solidFill>
              <a:srgbClr val="74C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stage-in</a:t>
              </a:r>
              <a:endParaRPr lang="id-ID" sz="1200" dirty="0">
                <a:latin typeface="+mj-lt"/>
              </a:endParaRPr>
            </a:p>
          </p:txBody>
        </p:sp>
        <p:sp>
          <p:nvSpPr>
            <p:cNvPr id="10" name="Rounded Rectangle 9">
              <a:extLst>
                <a:ext uri="{FF2B5EF4-FFF2-40B4-BE49-F238E27FC236}">
                  <a16:creationId xmlns:a16="http://schemas.microsoft.com/office/drawing/2014/main" id="{4DB7EB7C-6FF0-230A-D281-342884C31878}"/>
                </a:ext>
              </a:extLst>
            </p:cNvPr>
            <p:cNvSpPr/>
            <p:nvPr/>
          </p:nvSpPr>
          <p:spPr>
            <a:xfrm>
              <a:off x="9147993" y="2866588"/>
              <a:ext cx="1106887" cy="33710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preprocess</a:t>
              </a:r>
              <a:endParaRPr lang="id-ID" sz="1200" dirty="0">
                <a:latin typeface="+mj-lt"/>
              </a:endParaRPr>
            </a:p>
          </p:txBody>
        </p:sp>
        <p:sp>
          <p:nvSpPr>
            <p:cNvPr id="11" name="Rounded Rectangle 10">
              <a:extLst>
                <a:ext uri="{FF2B5EF4-FFF2-40B4-BE49-F238E27FC236}">
                  <a16:creationId xmlns:a16="http://schemas.microsoft.com/office/drawing/2014/main" id="{4C5670DA-68F3-1E11-FBA0-24B0980D214E}"/>
                </a:ext>
              </a:extLst>
            </p:cNvPr>
            <p:cNvSpPr/>
            <p:nvPr/>
          </p:nvSpPr>
          <p:spPr>
            <a:xfrm>
              <a:off x="9147993" y="3520733"/>
              <a:ext cx="1106887" cy="33710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mj-lt"/>
                </a:rPr>
                <a:t>findrange</a:t>
              </a:r>
              <a:endParaRPr lang="id-ID" sz="1200" dirty="0">
                <a:latin typeface="+mj-lt"/>
              </a:endParaRPr>
            </a:p>
          </p:txBody>
        </p:sp>
        <p:sp>
          <p:nvSpPr>
            <p:cNvPr id="12" name="Rounded Rectangle 11">
              <a:extLst>
                <a:ext uri="{FF2B5EF4-FFF2-40B4-BE49-F238E27FC236}">
                  <a16:creationId xmlns:a16="http://schemas.microsoft.com/office/drawing/2014/main" id="{9A407C3D-37DB-1E79-5CD8-A1518AC5B615}"/>
                </a:ext>
              </a:extLst>
            </p:cNvPr>
            <p:cNvSpPr/>
            <p:nvPr/>
          </p:nvSpPr>
          <p:spPr>
            <a:xfrm>
              <a:off x="8145349" y="4203269"/>
              <a:ext cx="1117891" cy="337102"/>
            </a:xfrm>
            <a:prstGeom prst="roundRect">
              <a:avLst/>
            </a:prstGeom>
            <a:solidFill>
              <a:srgbClr val="F16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cleanup</a:t>
              </a:r>
              <a:endParaRPr lang="id-ID" sz="1200" dirty="0">
                <a:latin typeface="+mj-lt"/>
              </a:endParaRPr>
            </a:p>
          </p:txBody>
        </p:sp>
        <p:sp>
          <p:nvSpPr>
            <p:cNvPr id="13" name="Rounded Rectangle 12">
              <a:extLst>
                <a:ext uri="{FF2B5EF4-FFF2-40B4-BE49-F238E27FC236}">
                  <a16:creationId xmlns:a16="http://schemas.microsoft.com/office/drawing/2014/main" id="{C8C38946-1B50-E491-B03E-8C222121ECC3}"/>
                </a:ext>
              </a:extLst>
            </p:cNvPr>
            <p:cNvSpPr/>
            <p:nvPr/>
          </p:nvSpPr>
          <p:spPr>
            <a:xfrm>
              <a:off x="9474871" y="4800632"/>
              <a:ext cx="1117891" cy="337102"/>
            </a:xfrm>
            <a:prstGeom prst="roundRect">
              <a:avLst/>
            </a:prstGeom>
            <a:solidFill>
              <a:srgbClr val="119D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stage-out</a:t>
              </a:r>
              <a:endParaRPr lang="id-ID" sz="1200" dirty="0">
                <a:latin typeface="+mj-lt"/>
              </a:endParaRPr>
            </a:p>
          </p:txBody>
        </p:sp>
        <p:sp>
          <p:nvSpPr>
            <p:cNvPr id="14" name="Rounded Rectangle 13">
              <a:extLst>
                <a:ext uri="{FF2B5EF4-FFF2-40B4-BE49-F238E27FC236}">
                  <a16:creationId xmlns:a16="http://schemas.microsoft.com/office/drawing/2014/main" id="{1B62DE32-CE86-34C5-B05D-F4596857CCDC}"/>
                </a:ext>
              </a:extLst>
            </p:cNvPr>
            <p:cNvSpPr/>
            <p:nvPr/>
          </p:nvSpPr>
          <p:spPr>
            <a:xfrm>
              <a:off x="10154594" y="5483165"/>
              <a:ext cx="1117891" cy="337102"/>
            </a:xfrm>
            <a:prstGeom prst="roundRect">
              <a:avLst/>
            </a:prstGeom>
            <a:solidFill>
              <a:srgbClr val="2D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registration</a:t>
              </a:r>
              <a:endParaRPr lang="id-ID" sz="1200" dirty="0">
                <a:latin typeface="+mj-lt"/>
              </a:endParaRPr>
            </a:p>
          </p:txBody>
        </p:sp>
        <p:sp>
          <p:nvSpPr>
            <p:cNvPr id="15" name="Rounded Rectangle 14">
              <a:extLst>
                <a:ext uri="{FF2B5EF4-FFF2-40B4-BE49-F238E27FC236}">
                  <a16:creationId xmlns:a16="http://schemas.microsoft.com/office/drawing/2014/main" id="{B791E2B9-5ED6-7E3C-BBA0-6EC00EDF6A6F}"/>
                </a:ext>
              </a:extLst>
            </p:cNvPr>
            <p:cNvSpPr/>
            <p:nvPr/>
          </p:nvSpPr>
          <p:spPr>
            <a:xfrm>
              <a:off x="9474871" y="4203269"/>
              <a:ext cx="1117891" cy="33710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analyze</a:t>
              </a:r>
              <a:endParaRPr lang="id-ID" sz="1200" dirty="0">
                <a:latin typeface="+mj-lt"/>
              </a:endParaRPr>
            </a:p>
          </p:txBody>
        </p:sp>
        <p:sp>
          <p:nvSpPr>
            <p:cNvPr id="16" name="Rounded Rectangle 15">
              <a:extLst>
                <a:ext uri="{FF2B5EF4-FFF2-40B4-BE49-F238E27FC236}">
                  <a16:creationId xmlns:a16="http://schemas.microsoft.com/office/drawing/2014/main" id="{FDCCE18E-96CA-3B09-8519-0B86BF78681D}"/>
                </a:ext>
              </a:extLst>
            </p:cNvPr>
            <p:cNvSpPr/>
            <p:nvPr/>
          </p:nvSpPr>
          <p:spPr>
            <a:xfrm>
              <a:off x="8795148" y="5483165"/>
              <a:ext cx="1117891" cy="337102"/>
            </a:xfrm>
            <a:prstGeom prst="roundRect">
              <a:avLst/>
            </a:prstGeom>
            <a:solidFill>
              <a:srgbClr val="F16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cleanup</a:t>
              </a:r>
              <a:endParaRPr lang="id-ID" sz="1200" dirty="0">
                <a:latin typeface="+mj-lt"/>
              </a:endParaRPr>
            </a:p>
          </p:txBody>
        </p:sp>
        <p:cxnSp>
          <p:nvCxnSpPr>
            <p:cNvPr id="17" name="Straight Arrow Connector 16">
              <a:extLst>
                <a:ext uri="{FF2B5EF4-FFF2-40B4-BE49-F238E27FC236}">
                  <a16:creationId xmlns:a16="http://schemas.microsoft.com/office/drawing/2014/main" id="{9F1C2B02-8779-31B0-E634-F6770495BB27}"/>
                </a:ext>
              </a:extLst>
            </p:cNvPr>
            <p:cNvCxnSpPr>
              <a:stCxn id="9" idx="2"/>
              <a:endCxn id="10" idx="0"/>
            </p:cNvCxnSpPr>
            <p:nvPr/>
          </p:nvCxnSpPr>
          <p:spPr>
            <a:xfrm>
              <a:off x="9701437" y="2549546"/>
              <a:ext cx="0" cy="317042"/>
            </a:xfrm>
            <a:prstGeom prst="straightConnector1">
              <a:avLst/>
            </a:prstGeom>
            <a:ln>
              <a:solidFill>
                <a:schemeClr val="tx1">
                  <a:lumMod val="50000"/>
                  <a:lumOff val="50000"/>
                </a:schemeClr>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DE0272-4B69-70D9-1679-946A8B594563}"/>
                </a:ext>
              </a:extLst>
            </p:cNvPr>
            <p:cNvCxnSpPr>
              <a:stCxn id="10" idx="2"/>
              <a:endCxn id="11" idx="0"/>
            </p:cNvCxnSpPr>
            <p:nvPr/>
          </p:nvCxnSpPr>
          <p:spPr>
            <a:xfrm>
              <a:off x="9701437" y="3203690"/>
              <a:ext cx="0" cy="317043"/>
            </a:xfrm>
            <a:prstGeom prst="straightConnector1">
              <a:avLst/>
            </a:prstGeom>
            <a:ln>
              <a:solidFill>
                <a:schemeClr val="tx1">
                  <a:lumMod val="50000"/>
                  <a:lumOff val="50000"/>
                </a:schemeClr>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1E3A9D8E-65A8-8470-25ED-85E811E3A90B}"/>
                </a:ext>
              </a:extLst>
            </p:cNvPr>
            <p:cNvCxnSpPr>
              <a:stCxn id="11" idx="2"/>
              <a:endCxn id="12" idx="0"/>
            </p:cNvCxnSpPr>
            <p:nvPr/>
          </p:nvCxnSpPr>
          <p:spPr>
            <a:xfrm rot="5400000">
              <a:off x="9030149" y="3531981"/>
              <a:ext cx="345434" cy="997142"/>
            </a:xfrm>
            <a:prstGeom prst="bentConnector3">
              <a:avLst/>
            </a:prstGeom>
            <a:ln>
              <a:solidFill>
                <a:schemeClr val="tx1">
                  <a:lumMod val="50000"/>
                  <a:lumOff val="50000"/>
                </a:schemeClr>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0BBA9EC-7176-5794-F35D-4F120DE3C67D}"/>
                </a:ext>
              </a:extLst>
            </p:cNvPr>
            <p:cNvCxnSpPr>
              <a:stCxn id="11" idx="2"/>
              <a:endCxn id="15" idx="0"/>
            </p:cNvCxnSpPr>
            <p:nvPr/>
          </p:nvCxnSpPr>
          <p:spPr>
            <a:xfrm rot="16200000" flipH="1">
              <a:off x="9694910" y="3864362"/>
              <a:ext cx="345434" cy="332380"/>
            </a:xfrm>
            <a:prstGeom prst="bentConnector3">
              <a:avLst/>
            </a:prstGeom>
            <a:ln>
              <a:solidFill>
                <a:schemeClr val="tx1">
                  <a:lumMod val="50000"/>
                  <a:lumOff val="50000"/>
                </a:schemeClr>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1EE8DD4A-E7B2-0888-561E-43D26122004B}"/>
                </a:ext>
              </a:extLst>
            </p:cNvPr>
            <p:cNvCxnSpPr>
              <a:stCxn id="13" idx="2"/>
              <a:endCxn id="14" idx="0"/>
            </p:cNvCxnSpPr>
            <p:nvPr/>
          </p:nvCxnSpPr>
          <p:spPr>
            <a:xfrm rot="16200000" flipH="1">
              <a:off x="10200963" y="4970587"/>
              <a:ext cx="345431" cy="679723"/>
            </a:xfrm>
            <a:prstGeom prst="bentConnector3">
              <a:avLst/>
            </a:prstGeom>
            <a:ln>
              <a:solidFill>
                <a:schemeClr val="tx1">
                  <a:lumMod val="50000"/>
                  <a:lumOff val="50000"/>
                </a:schemeClr>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5837E678-FE51-2734-1FC6-78DB8497F548}"/>
                </a:ext>
              </a:extLst>
            </p:cNvPr>
            <p:cNvCxnSpPr>
              <a:stCxn id="13" idx="2"/>
              <a:endCxn id="16" idx="0"/>
            </p:cNvCxnSpPr>
            <p:nvPr/>
          </p:nvCxnSpPr>
          <p:spPr>
            <a:xfrm rot="5400000">
              <a:off x="9521241" y="4970588"/>
              <a:ext cx="345431" cy="679723"/>
            </a:xfrm>
            <a:prstGeom prst="bentConnector3">
              <a:avLst>
                <a:gd name="adj1" fmla="val 50000"/>
              </a:avLst>
            </a:prstGeom>
            <a:ln>
              <a:solidFill>
                <a:schemeClr val="tx1">
                  <a:lumMod val="50000"/>
                  <a:lumOff val="50000"/>
                </a:schemeClr>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0DE396A-F168-CBFB-3E5D-5D015A029122}"/>
                </a:ext>
              </a:extLst>
            </p:cNvPr>
            <p:cNvCxnSpPr>
              <a:stCxn id="15" idx="2"/>
              <a:endCxn id="13" idx="0"/>
            </p:cNvCxnSpPr>
            <p:nvPr/>
          </p:nvCxnSpPr>
          <p:spPr>
            <a:xfrm>
              <a:off x="10033817" y="4540371"/>
              <a:ext cx="0" cy="260261"/>
            </a:xfrm>
            <a:prstGeom prst="straightConnector1">
              <a:avLst/>
            </a:prstGeom>
            <a:ln>
              <a:solidFill>
                <a:schemeClr val="tx1">
                  <a:lumMod val="50000"/>
                  <a:lumOff val="50000"/>
                </a:schemeClr>
              </a:solidFill>
              <a:prstDash val="dash"/>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9374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B45985C-0D60-0632-340C-E60D7C0B3C36}"/>
              </a:ext>
            </a:extLst>
          </p:cNvPr>
          <p:cNvGraphicFramePr>
            <a:graphicFrameLocks noGrp="1"/>
          </p:cNvGraphicFramePr>
          <p:nvPr>
            <p:ph idx="1"/>
            <p:extLst>
              <p:ext uri="{D42A27DB-BD31-4B8C-83A1-F6EECF244321}">
                <p14:modId xmlns:p14="http://schemas.microsoft.com/office/powerpoint/2010/main" val="1749363216"/>
              </p:ext>
            </p:extLst>
          </p:nvPr>
        </p:nvGraphicFramePr>
        <p:xfrm>
          <a:off x="1163877" y="216772"/>
          <a:ext cx="10515600" cy="6010042"/>
        </p:xfrm>
        <a:graphic>
          <a:graphicData uri="http://schemas.openxmlformats.org/drawingml/2006/table">
            <a:tbl>
              <a:tblPr firstRow="1" bandRow="1">
                <a:tableStyleId>{22838BEF-8BB2-4498-84A7-C5851F593DF1}</a:tableStyleId>
              </a:tblPr>
              <a:tblGrid>
                <a:gridCol w="3044868">
                  <a:extLst>
                    <a:ext uri="{9D8B030D-6E8A-4147-A177-3AD203B41FA5}">
                      <a16:colId xmlns:a16="http://schemas.microsoft.com/office/drawing/2014/main" val="2916044983"/>
                    </a:ext>
                  </a:extLst>
                </a:gridCol>
                <a:gridCol w="7470732">
                  <a:extLst>
                    <a:ext uri="{9D8B030D-6E8A-4147-A177-3AD203B41FA5}">
                      <a16:colId xmlns:a16="http://schemas.microsoft.com/office/drawing/2014/main" val="740028892"/>
                    </a:ext>
                  </a:extLst>
                </a:gridCol>
              </a:tblGrid>
              <a:tr h="689567">
                <a:tc>
                  <a:txBody>
                    <a:bodyPr/>
                    <a:lstStyle/>
                    <a:p>
                      <a:r>
                        <a:rPr lang="en-US" sz="3200" dirty="0">
                          <a:solidFill>
                            <a:schemeClr val="accent2"/>
                          </a:solidFill>
                        </a:rPr>
                        <a:t>Challenge</a:t>
                      </a:r>
                    </a:p>
                  </a:txBody>
                  <a:tcPr/>
                </a:tc>
                <a:tc>
                  <a:txBody>
                    <a:bodyPr/>
                    <a:lstStyle/>
                    <a:p>
                      <a:r>
                        <a:rPr lang="en-US" sz="3200" dirty="0">
                          <a:solidFill>
                            <a:schemeClr val="tx2"/>
                          </a:solidFill>
                        </a:rPr>
                        <a:t>Pegasus’ Solution</a:t>
                      </a:r>
                    </a:p>
                  </a:txBody>
                  <a:tcPr/>
                </a:tc>
                <a:extLst>
                  <a:ext uri="{0D108BD9-81ED-4DB2-BD59-A6C34878D82A}">
                    <a16:rowId xmlns:a16="http://schemas.microsoft.com/office/drawing/2014/main" val="3707123089"/>
                  </a:ext>
                </a:extLst>
              </a:tr>
              <a:tr h="516108">
                <a:tc>
                  <a:txBody>
                    <a:bodyPr/>
                    <a:lstStyle/>
                    <a:p>
                      <a:r>
                        <a:rPr lang="en-US" sz="2000" dirty="0">
                          <a:solidFill>
                            <a:schemeClr val="accent2"/>
                          </a:solidFill>
                        </a:rPr>
                        <a:t>Staging data</a:t>
                      </a:r>
                    </a:p>
                  </a:txBody>
                  <a:tcPr/>
                </a:tc>
                <a:tc>
                  <a:txBody>
                    <a:bodyPr/>
                    <a:lstStyle/>
                    <a:p>
                      <a:r>
                        <a:rPr lang="en-US" sz="2000" dirty="0">
                          <a:solidFill>
                            <a:schemeClr val="tx2"/>
                          </a:solidFill>
                        </a:rPr>
                        <a:t>Automated data transfer to and from computations</a:t>
                      </a:r>
                    </a:p>
                  </a:txBody>
                  <a:tcPr/>
                </a:tc>
                <a:extLst>
                  <a:ext uri="{0D108BD9-81ED-4DB2-BD59-A6C34878D82A}">
                    <a16:rowId xmlns:a16="http://schemas.microsoft.com/office/drawing/2014/main" val="4252651652"/>
                  </a:ext>
                </a:extLst>
              </a:tr>
              <a:tr h="689567">
                <a:tc>
                  <a:txBody>
                    <a:bodyPr/>
                    <a:lstStyle/>
                    <a:p>
                      <a:r>
                        <a:rPr lang="en-US" sz="2000" dirty="0">
                          <a:solidFill>
                            <a:schemeClr val="accent2"/>
                          </a:solidFill>
                        </a:rPr>
                        <a:t>Different storage systems</a:t>
                      </a:r>
                    </a:p>
                  </a:txBody>
                  <a:tcPr/>
                </a:tc>
                <a:tc>
                  <a:txBody>
                    <a:bodyPr/>
                    <a:lstStyle/>
                    <a:p>
                      <a:r>
                        <a:rPr lang="en-US" sz="2000" dirty="0">
                          <a:solidFill>
                            <a:schemeClr val="tx2"/>
                          </a:solidFill>
                        </a:rPr>
                        <a:t>Pegasus can talk a number of protocols, including HTTP, FTP, Globus Online, </a:t>
                      </a:r>
                      <a:r>
                        <a:rPr lang="en-US" sz="2000" dirty="0" err="1">
                          <a:solidFill>
                            <a:schemeClr val="tx2"/>
                          </a:solidFill>
                        </a:rPr>
                        <a:t>HTCondor</a:t>
                      </a:r>
                      <a:r>
                        <a:rPr lang="en-US" sz="2000" dirty="0">
                          <a:solidFill>
                            <a:schemeClr val="tx2"/>
                          </a:solidFill>
                        </a:rPr>
                        <a:t> and others</a:t>
                      </a:r>
                    </a:p>
                  </a:txBody>
                  <a:tcPr/>
                </a:tc>
                <a:extLst>
                  <a:ext uri="{0D108BD9-81ED-4DB2-BD59-A6C34878D82A}">
                    <a16:rowId xmlns:a16="http://schemas.microsoft.com/office/drawing/2014/main" val="4107119785"/>
                  </a:ext>
                </a:extLst>
              </a:tr>
              <a:tr h="689567">
                <a:tc>
                  <a:txBody>
                    <a:bodyPr/>
                    <a:lstStyle/>
                    <a:p>
                      <a:r>
                        <a:rPr lang="en-US" sz="2000" dirty="0">
                          <a:solidFill>
                            <a:schemeClr val="accent2"/>
                          </a:solidFill>
                        </a:rPr>
                        <a:t>Small workflow tasks</a:t>
                      </a:r>
                    </a:p>
                  </a:txBody>
                  <a:tcPr/>
                </a:tc>
                <a:tc>
                  <a:txBody>
                    <a:bodyPr/>
                    <a:lstStyle/>
                    <a:p>
                      <a:r>
                        <a:rPr lang="en-US" sz="2000" dirty="0">
                          <a:solidFill>
                            <a:schemeClr val="tx2"/>
                          </a:solidFill>
                        </a:rPr>
                        <a:t>Pegasus can cluster tasks together for more efficient execution</a:t>
                      </a:r>
                    </a:p>
                  </a:txBody>
                  <a:tcPr/>
                </a:tc>
                <a:extLst>
                  <a:ext uri="{0D108BD9-81ED-4DB2-BD59-A6C34878D82A}">
                    <a16:rowId xmlns:a16="http://schemas.microsoft.com/office/drawing/2014/main" val="3354658403"/>
                  </a:ext>
                </a:extLst>
              </a:tr>
              <a:tr h="689567">
                <a:tc>
                  <a:txBody>
                    <a:bodyPr/>
                    <a:lstStyle/>
                    <a:p>
                      <a:r>
                        <a:rPr lang="en-US" sz="2000" dirty="0">
                          <a:solidFill>
                            <a:schemeClr val="accent2"/>
                          </a:solidFill>
                        </a:rPr>
                        <a:t>Limited storage (edge)</a:t>
                      </a:r>
                    </a:p>
                  </a:txBody>
                  <a:tcPr/>
                </a:tc>
                <a:tc>
                  <a:txBody>
                    <a:bodyPr/>
                    <a:lstStyle/>
                    <a:p>
                      <a:r>
                        <a:rPr lang="en-US" sz="2000" dirty="0">
                          <a:solidFill>
                            <a:schemeClr val="tx2"/>
                          </a:solidFill>
                        </a:rPr>
                        <a:t>Pegasus analyzes the workflow and cleans up data no longer needed</a:t>
                      </a:r>
                    </a:p>
                  </a:txBody>
                  <a:tcPr/>
                </a:tc>
                <a:extLst>
                  <a:ext uri="{0D108BD9-81ED-4DB2-BD59-A6C34878D82A}">
                    <a16:rowId xmlns:a16="http://schemas.microsoft.com/office/drawing/2014/main" val="808587272"/>
                  </a:ext>
                </a:extLst>
              </a:tr>
              <a:tr h="689567">
                <a:tc>
                  <a:txBody>
                    <a:bodyPr/>
                    <a:lstStyle/>
                    <a:p>
                      <a:r>
                        <a:rPr lang="en-US" sz="2000" dirty="0">
                          <a:solidFill>
                            <a:schemeClr val="accent2"/>
                          </a:solidFill>
                        </a:rPr>
                        <a:t>Failures during execution</a:t>
                      </a:r>
                    </a:p>
                  </a:txBody>
                  <a:tcPr/>
                </a:tc>
                <a:tc>
                  <a:txBody>
                    <a:bodyPr/>
                    <a:lstStyle/>
                    <a:p>
                      <a:r>
                        <a:rPr lang="en-US" sz="2000" dirty="0">
                          <a:solidFill>
                            <a:schemeClr val="tx2"/>
                          </a:solidFill>
                        </a:rPr>
                        <a:t>Job retries, trying different data sources, workflow-level checkpoint, rescue DAGs</a:t>
                      </a:r>
                    </a:p>
                  </a:txBody>
                  <a:tcPr/>
                </a:tc>
                <a:extLst>
                  <a:ext uri="{0D108BD9-81ED-4DB2-BD59-A6C34878D82A}">
                    <a16:rowId xmlns:a16="http://schemas.microsoft.com/office/drawing/2014/main" val="538880386"/>
                  </a:ext>
                </a:extLst>
              </a:tr>
              <a:tr h="689567">
                <a:tc>
                  <a:txBody>
                    <a:bodyPr/>
                    <a:lstStyle/>
                    <a:p>
                      <a:r>
                        <a:rPr lang="en-US" sz="2000" dirty="0">
                          <a:solidFill>
                            <a:schemeClr val="accent2"/>
                          </a:solidFill>
                        </a:rPr>
                        <a:t>Have a full workflow, but some data was already computed</a:t>
                      </a:r>
                    </a:p>
                  </a:txBody>
                  <a:tcPr/>
                </a:tc>
                <a:tc>
                  <a:txBody>
                    <a:bodyPr/>
                    <a:lstStyle/>
                    <a:p>
                      <a:r>
                        <a:rPr lang="en-US" sz="2000" dirty="0">
                          <a:solidFill>
                            <a:schemeClr val="tx2"/>
                          </a:solidFill>
                        </a:rPr>
                        <a:t>Pegasus can re-use that data and run only the necessary jobs</a:t>
                      </a:r>
                    </a:p>
                  </a:txBody>
                  <a:tcPr/>
                </a:tc>
                <a:extLst>
                  <a:ext uri="{0D108BD9-81ED-4DB2-BD59-A6C34878D82A}">
                    <a16:rowId xmlns:a16="http://schemas.microsoft.com/office/drawing/2014/main" val="3831844808"/>
                  </a:ext>
                </a:extLst>
              </a:tr>
              <a:tr h="689567">
                <a:tc>
                  <a:txBody>
                    <a:bodyPr/>
                    <a:lstStyle/>
                    <a:p>
                      <a:r>
                        <a:rPr lang="en-US" sz="2000" dirty="0">
                          <a:solidFill>
                            <a:schemeClr val="accent2"/>
                          </a:solidFill>
                        </a:rPr>
                        <a:t>Don’t know what happened during the execution</a:t>
                      </a:r>
                    </a:p>
                  </a:txBody>
                  <a:tcPr/>
                </a:tc>
                <a:tc>
                  <a:txBody>
                    <a:bodyPr/>
                    <a:lstStyle/>
                    <a:p>
                      <a:r>
                        <a:rPr lang="en-US" sz="2000" dirty="0">
                          <a:solidFill>
                            <a:schemeClr val="tx2"/>
                          </a:solidFill>
                        </a:rPr>
                        <a:t>Pegasus has tools for analyzing workflow performance and help debug them, pinpointing errors</a:t>
                      </a:r>
                    </a:p>
                  </a:txBody>
                  <a:tcPr/>
                </a:tc>
                <a:extLst>
                  <a:ext uri="{0D108BD9-81ED-4DB2-BD59-A6C34878D82A}">
                    <a16:rowId xmlns:a16="http://schemas.microsoft.com/office/drawing/2014/main" val="3683620058"/>
                  </a:ext>
                </a:extLst>
              </a:tr>
            </a:tbl>
          </a:graphicData>
        </a:graphic>
      </p:graphicFrame>
      <p:sp>
        <p:nvSpPr>
          <p:cNvPr id="7" name="TextBox 6">
            <a:extLst>
              <a:ext uri="{FF2B5EF4-FFF2-40B4-BE49-F238E27FC236}">
                <a16:creationId xmlns:a16="http://schemas.microsoft.com/office/drawing/2014/main" id="{11FE1C7E-7D1A-D2DE-244F-F9FB4EB2A685}"/>
              </a:ext>
            </a:extLst>
          </p:cNvPr>
          <p:cNvSpPr txBox="1"/>
          <p:nvPr/>
        </p:nvSpPr>
        <p:spPr>
          <a:xfrm>
            <a:off x="152400" y="6327023"/>
            <a:ext cx="11887200" cy="415498"/>
          </a:xfrm>
          <a:prstGeom prst="rect">
            <a:avLst/>
          </a:prstGeom>
          <a:solidFill>
            <a:schemeClr val="bg1"/>
          </a:solidFill>
        </p:spPr>
        <p:txBody>
          <a:bodyPr wrap="square" rtlCol="0">
            <a:spAutoFit/>
          </a:bodyPr>
          <a:lstStyle/>
          <a:p>
            <a:r>
              <a:rPr lang="en-US" sz="2100" b="1" dirty="0">
                <a:latin typeface="Roboto" panose="02000000000000000000" pitchFamily="2" charset="0"/>
                <a:ea typeface="Roboto" panose="02000000000000000000" pitchFamily="2" charset="0"/>
                <a:cs typeface="Roboto" panose="02000000000000000000" pitchFamily="2" charset="0"/>
              </a:rPr>
              <a:t>Pegasus keeps track of how the result was obtained: Full Provenance, support for containers</a:t>
            </a:r>
          </a:p>
        </p:txBody>
      </p:sp>
    </p:spTree>
    <p:extLst>
      <p:ext uri="{BB962C8B-B14F-4D97-AF65-F5344CB8AC3E}">
        <p14:creationId xmlns:p14="http://schemas.microsoft.com/office/powerpoint/2010/main" val="223864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g3841a15cdfa_0_181"/>
          <p:cNvSpPr txBox="1">
            <a:spLocks noGrp="1"/>
          </p:cNvSpPr>
          <p:nvPr>
            <p:ph type="title"/>
          </p:nvPr>
        </p:nvSpPr>
        <p:spPr>
          <a:xfrm>
            <a:off x="838200" y="853213"/>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ACCESS CI provides researchers with:</a:t>
            </a:r>
            <a:endParaRPr dirty="0"/>
          </a:p>
        </p:txBody>
      </p:sp>
      <p:sp>
        <p:nvSpPr>
          <p:cNvPr id="60" name="Google Shape;60;g3841a15cdfa_0_181"/>
          <p:cNvSpPr txBox="1">
            <a:spLocks noGrp="1"/>
          </p:cNvSpPr>
          <p:nvPr>
            <p:ph type="body" idx="1"/>
          </p:nvPr>
        </p:nvSpPr>
        <p:spPr>
          <a:xfrm>
            <a:off x="838200" y="2178913"/>
            <a:ext cx="10515600" cy="3707700"/>
          </a:xfrm>
          <a:prstGeom prst="rect">
            <a:avLst/>
          </a:prstGeom>
        </p:spPr>
        <p:txBody>
          <a:bodyPr spcFirstLastPara="1" wrap="square" lIns="91425" tIns="45700" rIns="91425" bIns="45700" anchor="t" anchorCtr="0">
            <a:normAutofit fontScale="70000" lnSpcReduction="20000"/>
          </a:bodyPr>
          <a:lstStyle/>
          <a:p>
            <a:pPr marL="0" lvl="0" indent="0" algn="l" rtl="0">
              <a:lnSpc>
                <a:spcPct val="150000"/>
              </a:lnSpc>
              <a:spcBef>
                <a:spcPts val="1000"/>
              </a:spcBef>
              <a:spcAft>
                <a:spcPts val="0"/>
              </a:spcAft>
              <a:buClr>
                <a:schemeClr val="dk1"/>
              </a:buClr>
              <a:buSzPct val="39285"/>
              <a:buFont typeface="Arial"/>
              <a:buNone/>
            </a:pPr>
            <a:r>
              <a:rPr lang="en-US" b="1" dirty="0">
                <a:solidFill>
                  <a:schemeClr val="tx2"/>
                </a:solidFill>
              </a:rPr>
              <a:t>High-Performance Computing (HPC) :</a:t>
            </a:r>
            <a:r>
              <a:rPr lang="en-US" dirty="0">
                <a:solidFill>
                  <a:schemeClr val="tx2"/>
                </a:solidFill>
              </a:rPr>
              <a:t> NCSA Delta, Purdue Anvil, TACC Frontera, SDSC Expanse, PSC Bridges2, …</a:t>
            </a:r>
            <a:endParaRPr dirty="0">
              <a:solidFill>
                <a:schemeClr val="tx2"/>
              </a:solidFill>
            </a:endParaRPr>
          </a:p>
          <a:p>
            <a:pPr marL="0" lvl="0" indent="0" algn="l" rtl="0">
              <a:lnSpc>
                <a:spcPct val="150000"/>
              </a:lnSpc>
              <a:spcBef>
                <a:spcPts val="1000"/>
              </a:spcBef>
              <a:spcAft>
                <a:spcPts val="0"/>
              </a:spcAft>
              <a:buClr>
                <a:schemeClr val="dk1"/>
              </a:buClr>
              <a:buSzPct val="39285"/>
              <a:buFont typeface="Arial"/>
              <a:buNone/>
            </a:pPr>
            <a:r>
              <a:rPr lang="en-US" b="1" dirty="0">
                <a:solidFill>
                  <a:schemeClr val="tx2"/>
                </a:solidFill>
              </a:rPr>
              <a:t>High-Throughput Computing (HTC):</a:t>
            </a:r>
            <a:r>
              <a:rPr lang="en-US" dirty="0">
                <a:solidFill>
                  <a:schemeClr val="tx2"/>
                </a:solidFill>
              </a:rPr>
              <a:t> </a:t>
            </a:r>
            <a:r>
              <a:rPr lang="en-US" dirty="0" err="1">
                <a:solidFill>
                  <a:schemeClr val="tx2"/>
                </a:solidFill>
              </a:rPr>
              <a:t>OSPool</a:t>
            </a:r>
            <a:r>
              <a:rPr lang="en-US" dirty="0">
                <a:solidFill>
                  <a:schemeClr val="tx2"/>
                </a:solidFill>
              </a:rPr>
              <a:t> (Open Science Pool)</a:t>
            </a:r>
            <a:endParaRPr dirty="0">
              <a:solidFill>
                <a:schemeClr val="tx2"/>
              </a:solidFill>
            </a:endParaRPr>
          </a:p>
          <a:p>
            <a:pPr marL="0" lvl="0" indent="0" algn="l" rtl="0">
              <a:lnSpc>
                <a:spcPct val="150000"/>
              </a:lnSpc>
              <a:spcBef>
                <a:spcPts val="1000"/>
              </a:spcBef>
              <a:spcAft>
                <a:spcPts val="0"/>
              </a:spcAft>
              <a:buClr>
                <a:schemeClr val="dk1"/>
              </a:buClr>
              <a:buSzPct val="39285"/>
              <a:buFont typeface="Arial"/>
              <a:buNone/>
            </a:pPr>
            <a:r>
              <a:rPr lang="en-US" b="1" dirty="0">
                <a:solidFill>
                  <a:schemeClr val="tx2"/>
                </a:solidFill>
              </a:rPr>
              <a:t>Cloud &amp; Interactive Platforms:</a:t>
            </a:r>
            <a:r>
              <a:rPr lang="en-US" dirty="0">
                <a:solidFill>
                  <a:schemeClr val="tx2"/>
                </a:solidFill>
              </a:rPr>
              <a:t> IU Jetstream2 for on-demand VMs and analysis</a:t>
            </a:r>
            <a:endParaRPr dirty="0">
              <a:solidFill>
                <a:schemeClr val="tx2"/>
              </a:solidFill>
            </a:endParaRPr>
          </a:p>
          <a:p>
            <a:pPr marL="0" lvl="0" indent="0" algn="l" rtl="0">
              <a:lnSpc>
                <a:spcPct val="150000"/>
              </a:lnSpc>
              <a:spcBef>
                <a:spcPts val="1000"/>
              </a:spcBef>
              <a:spcAft>
                <a:spcPts val="0"/>
              </a:spcAft>
              <a:buClr>
                <a:schemeClr val="dk1"/>
              </a:buClr>
              <a:buSzPct val="39285"/>
              <a:buFont typeface="Arial"/>
              <a:buNone/>
            </a:pPr>
            <a:r>
              <a:rPr lang="en-US" b="1" dirty="0">
                <a:solidFill>
                  <a:schemeClr val="tx2"/>
                </a:solidFill>
              </a:rPr>
              <a:t>Data &amp; Storage Services: </a:t>
            </a:r>
            <a:r>
              <a:rPr lang="en-US" dirty="0">
                <a:solidFill>
                  <a:schemeClr val="tx2"/>
                </a:solidFill>
              </a:rPr>
              <a:t>Shared storage, data movement, OSN (Open Storage Network)</a:t>
            </a:r>
            <a:endParaRPr dirty="0">
              <a:solidFill>
                <a:schemeClr val="tx2"/>
              </a:solidFill>
            </a:endParaRPr>
          </a:p>
          <a:p>
            <a:pPr marL="0" lvl="0" indent="0" algn="l" rtl="0">
              <a:lnSpc>
                <a:spcPct val="150000"/>
              </a:lnSpc>
              <a:spcBef>
                <a:spcPts val="1000"/>
              </a:spcBef>
              <a:spcAft>
                <a:spcPts val="0"/>
              </a:spcAft>
              <a:buClr>
                <a:schemeClr val="dk1"/>
              </a:buClr>
              <a:buSzPct val="39285"/>
              <a:buFont typeface="Arial"/>
              <a:buNone/>
            </a:pPr>
            <a:r>
              <a:rPr lang="en-US" b="1" dirty="0">
                <a:solidFill>
                  <a:schemeClr val="tx2"/>
                </a:solidFill>
              </a:rPr>
              <a:t>Networking &amp; Middleware:</a:t>
            </a:r>
            <a:r>
              <a:rPr lang="en-US" dirty="0">
                <a:solidFill>
                  <a:schemeClr val="tx2"/>
                </a:solidFill>
              </a:rPr>
              <a:t> Fast research network connections and software services</a:t>
            </a:r>
            <a:endParaRPr dirty="0">
              <a:solidFill>
                <a:schemeClr val="tx2"/>
              </a:solidFill>
            </a:endParaRPr>
          </a:p>
          <a:p>
            <a:pPr marL="0" lvl="0" indent="0" algn="l" rtl="0">
              <a:lnSpc>
                <a:spcPct val="150000"/>
              </a:lnSpc>
              <a:spcBef>
                <a:spcPts val="1000"/>
              </a:spcBef>
              <a:spcAft>
                <a:spcPts val="0"/>
              </a:spcAft>
              <a:buNone/>
            </a:pPr>
            <a:r>
              <a:rPr lang="en-US" b="1" dirty="0">
                <a:solidFill>
                  <a:schemeClr val="tx2"/>
                </a:solidFill>
              </a:rPr>
              <a:t>Expert Support: </a:t>
            </a:r>
            <a:r>
              <a:rPr lang="en-US" dirty="0">
                <a:solidFill>
                  <a:schemeClr val="tx2"/>
                </a:solidFill>
              </a:rPr>
              <a:t>Consulting and training to optimize codes, workflows, and data</a:t>
            </a:r>
            <a:endParaRPr dirty="0">
              <a:solidFill>
                <a:schemeClr val="tx2"/>
              </a:solidFill>
            </a:endParaRPr>
          </a:p>
        </p:txBody>
      </p:sp>
      <p:pic>
        <p:nvPicPr>
          <p:cNvPr id="2" name="Picture 1">
            <a:extLst>
              <a:ext uri="{FF2B5EF4-FFF2-40B4-BE49-F238E27FC236}">
                <a16:creationId xmlns:a16="http://schemas.microsoft.com/office/drawing/2014/main" id="{0E007247-4238-0B67-BCFA-2F83E18AF83A}"/>
              </a:ext>
            </a:extLst>
          </p:cNvPr>
          <p:cNvPicPr>
            <a:picLocks noChangeAspect="1"/>
          </p:cNvPicPr>
          <p:nvPr/>
        </p:nvPicPr>
        <p:blipFill>
          <a:blip r:embed="rId3"/>
          <a:stretch>
            <a:fillRect/>
          </a:stretch>
        </p:blipFill>
        <p:spPr>
          <a:xfrm>
            <a:off x="7150100" y="0"/>
            <a:ext cx="5041900" cy="1206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F55B40-0A05-FF3D-3528-D2A040730ED5}"/>
              </a:ext>
            </a:extLst>
          </p:cNvPr>
          <p:cNvPicPr>
            <a:picLocks noChangeAspect="1"/>
          </p:cNvPicPr>
          <p:nvPr/>
        </p:nvPicPr>
        <p:blipFill>
          <a:blip r:embed="rId2"/>
          <a:stretch>
            <a:fillRect/>
          </a:stretch>
        </p:blipFill>
        <p:spPr>
          <a:xfrm>
            <a:off x="1270349" y="171074"/>
            <a:ext cx="6169165" cy="3257926"/>
          </a:xfrm>
          <a:prstGeom prst="rect">
            <a:avLst/>
          </a:prstGeom>
        </p:spPr>
      </p:pic>
      <p:pic>
        <p:nvPicPr>
          <p:cNvPr id="6" name="Google Shape;58;p11">
            <a:extLst>
              <a:ext uri="{FF2B5EF4-FFF2-40B4-BE49-F238E27FC236}">
                <a16:creationId xmlns:a16="http://schemas.microsoft.com/office/drawing/2014/main" id="{32B6046A-92BB-C689-EB92-8DD44DFB12FC}"/>
              </a:ext>
            </a:extLst>
          </p:cNvPr>
          <p:cNvPicPr preferRelativeResize="0"/>
          <p:nvPr/>
        </p:nvPicPr>
        <p:blipFill>
          <a:blip r:embed="rId3">
            <a:alphaModFix/>
          </a:blip>
          <a:stretch>
            <a:fillRect/>
          </a:stretch>
        </p:blipFill>
        <p:spPr>
          <a:xfrm>
            <a:off x="4484318" y="3600074"/>
            <a:ext cx="6805808" cy="3257926"/>
          </a:xfrm>
          <a:prstGeom prst="rect">
            <a:avLst/>
          </a:prstGeom>
          <a:noFill/>
          <a:ln>
            <a:noFill/>
          </a:ln>
        </p:spPr>
      </p:pic>
      <p:sp>
        <p:nvSpPr>
          <p:cNvPr id="7" name="TextBox 6">
            <a:extLst>
              <a:ext uri="{FF2B5EF4-FFF2-40B4-BE49-F238E27FC236}">
                <a16:creationId xmlns:a16="http://schemas.microsoft.com/office/drawing/2014/main" id="{BB24430F-6548-7CB6-B085-1CDB60423881}"/>
              </a:ext>
            </a:extLst>
          </p:cNvPr>
          <p:cNvSpPr txBox="1"/>
          <p:nvPr/>
        </p:nvSpPr>
        <p:spPr>
          <a:xfrm>
            <a:off x="8054235" y="1590804"/>
            <a:ext cx="3068877" cy="1015663"/>
          </a:xfrm>
          <a:prstGeom prst="rect">
            <a:avLst/>
          </a:prstGeom>
          <a:noFill/>
        </p:spPr>
        <p:txBody>
          <a:bodyPr wrap="squar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Get an account on ACCESS and visit the Support Page</a:t>
            </a:r>
          </a:p>
        </p:txBody>
      </p:sp>
      <p:sp>
        <p:nvSpPr>
          <p:cNvPr id="8" name="TextBox 7">
            <a:extLst>
              <a:ext uri="{FF2B5EF4-FFF2-40B4-BE49-F238E27FC236}">
                <a16:creationId xmlns:a16="http://schemas.microsoft.com/office/drawing/2014/main" id="{2E686F57-D848-5C3A-9161-C8CC2B3A9F21}"/>
              </a:ext>
            </a:extLst>
          </p:cNvPr>
          <p:cNvSpPr txBox="1"/>
          <p:nvPr/>
        </p:nvSpPr>
        <p:spPr>
          <a:xfrm>
            <a:off x="665967" y="4526835"/>
            <a:ext cx="3068877" cy="707886"/>
          </a:xfrm>
          <a:prstGeom prst="rect">
            <a:avLst/>
          </a:prstGeom>
          <a:noFill/>
        </p:spPr>
        <p:txBody>
          <a:bodyPr wrap="squar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You don’t need an allocation to try Pegasus</a:t>
            </a:r>
          </a:p>
        </p:txBody>
      </p:sp>
      <p:cxnSp>
        <p:nvCxnSpPr>
          <p:cNvPr id="10" name="Straight Arrow Connector 9">
            <a:extLst>
              <a:ext uri="{FF2B5EF4-FFF2-40B4-BE49-F238E27FC236}">
                <a16:creationId xmlns:a16="http://schemas.microsoft.com/office/drawing/2014/main" id="{E8C3D1C2-F596-60C4-170B-9C60B41E5BA3}"/>
              </a:ext>
            </a:extLst>
          </p:cNvPr>
          <p:cNvCxnSpPr>
            <a:cxnSpLocks/>
          </p:cNvCxnSpPr>
          <p:nvPr/>
        </p:nvCxnSpPr>
        <p:spPr>
          <a:xfrm flipV="1">
            <a:off x="3359063" y="4023863"/>
            <a:ext cx="1463458" cy="816179"/>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17281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111200" y="2428362"/>
            <a:ext cx="10515600" cy="5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A5B6E"/>
              </a:buClr>
              <a:buSzPts val="4400"/>
              <a:buFont typeface="Helvetica Neue"/>
              <a:buNone/>
            </a:pPr>
            <a:r>
              <a:rPr lang="en-US" sz="2400" b="1" dirty="0">
                <a:solidFill>
                  <a:srgbClr val="F17537"/>
                </a:solidFill>
              </a:rPr>
              <a:t>ACCESS Pegasus</a:t>
            </a:r>
            <a:endParaRPr sz="2400" b="1" dirty="0">
              <a:solidFill>
                <a:srgbClr val="F17537"/>
              </a:solidFill>
            </a:endParaRPr>
          </a:p>
        </p:txBody>
      </p:sp>
      <p:sp>
        <p:nvSpPr>
          <p:cNvPr id="116" name="Google Shape;116;p16"/>
          <p:cNvSpPr txBox="1">
            <a:spLocks noGrp="1"/>
          </p:cNvSpPr>
          <p:nvPr>
            <p:ph type="sldNum" idx="12"/>
          </p:nvPr>
        </p:nvSpPr>
        <p:spPr>
          <a:xfrm>
            <a:off x="9049266" y="624514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17" name="Google Shape;117;p16"/>
          <p:cNvSpPr txBox="1"/>
          <p:nvPr/>
        </p:nvSpPr>
        <p:spPr>
          <a:xfrm>
            <a:off x="111200" y="3173277"/>
            <a:ext cx="2895900" cy="14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rgbClr val="595959"/>
                </a:solidFill>
                <a:latin typeface="Helvetica Neue"/>
                <a:ea typeface="Helvetica Neue"/>
                <a:cs typeface="Helvetica Neue"/>
                <a:sym typeface="Helvetica Neue"/>
              </a:rPr>
              <a:t>Leveraging Open OnDemand and </a:t>
            </a:r>
            <a:r>
              <a:rPr lang="en-US" sz="2200" dirty="0" err="1">
                <a:solidFill>
                  <a:srgbClr val="595959"/>
                </a:solidFill>
                <a:latin typeface="Helvetica Neue"/>
                <a:ea typeface="Helvetica Neue"/>
                <a:cs typeface="Helvetica Neue"/>
                <a:sym typeface="Helvetica Neue"/>
              </a:rPr>
              <a:t>Jupyter</a:t>
            </a:r>
            <a:r>
              <a:rPr lang="en-US" sz="2200" dirty="0">
                <a:solidFill>
                  <a:srgbClr val="595959"/>
                </a:solidFill>
                <a:latin typeface="Helvetica Neue"/>
                <a:ea typeface="Helvetica Neue"/>
                <a:cs typeface="Helvetica Neue"/>
                <a:sym typeface="Helvetica Neue"/>
              </a:rPr>
              <a:t> Notebooks to to broaden access to Pegasus’ capabilities</a:t>
            </a:r>
            <a:endParaRPr sz="2200" dirty="0">
              <a:solidFill>
                <a:srgbClr val="595959"/>
              </a:solidFill>
              <a:latin typeface="Helvetica Neue"/>
              <a:ea typeface="Helvetica Neue"/>
              <a:cs typeface="Helvetica Neue"/>
              <a:sym typeface="Helvetica Neue"/>
            </a:endParaRPr>
          </a:p>
        </p:txBody>
      </p:sp>
      <p:pic>
        <p:nvPicPr>
          <p:cNvPr id="119" name="Google Shape;119;p16"/>
          <p:cNvPicPr preferRelativeResize="0"/>
          <p:nvPr/>
        </p:nvPicPr>
        <p:blipFill>
          <a:blip r:embed="rId3">
            <a:alphaModFix/>
          </a:blip>
          <a:stretch>
            <a:fillRect/>
          </a:stretch>
        </p:blipFill>
        <p:spPr>
          <a:xfrm>
            <a:off x="3020300" y="0"/>
            <a:ext cx="9071301" cy="5919924"/>
          </a:xfrm>
          <a:prstGeom prst="rect">
            <a:avLst/>
          </a:prstGeom>
          <a:noFill/>
          <a:ln>
            <a:noFill/>
          </a:ln>
        </p:spPr>
      </p:pic>
      <p:pic>
        <p:nvPicPr>
          <p:cNvPr id="120" name="Google Shape;120;p16"/>
          <p:cNvPicPr preferRelativeResize="0"/>
          <p:nvPr/>
        </p:nvPicPr>
        <p:blipFill>
          <a:blip r:embed="rId4">
            <a:alphaModFix/>
          </a:blip>
          <a:stretch>
            <a:fillRect/>
          </a:stretch>
        </p:blipFill>
        <p:spPr>
          <a:xfrm>
            <a:off x="3176325" y="2830625"/>
            <a:ext cx="5127776" cy="3922799"/>
          </a:xfrm>
          <a:prstGeom prst="rect">
            <a:avLst/>
          </a:prstGeom>
          <a:noFill/>
          <a:ln>
            <a:noFill/>
          </a:ln>
        </p:spPr>
      </p:pic>
      <p:cxnSp>
        <p:nvCxnSpPr>
          <p:cNvPr id="2" name="Straight Arrow Connector 1">
            <a:extLst>
              <a:ext uri="{FF2B5EF4-FFF2-40B4-BE49-F238E27FC236}">
                <a16:creationId xmlns:a16="http://schemas.microsoft.com/office/drawing/2014/main" id="{314F3DEA-C292-95C3-97EE-B0A281B07715}"/>
              </a:ext>
            </a:extLst>
          </p:cNvPr>
          <p:cNvCxnSpPr>
            <a:cxnSpLocks/>
          </p:cNvCxnSpPr>
          <p:nvPr/>
        </p:nvCxnSpPr>
        <p:spPr>
          <a:xfrm flipV="1">
            <a:off x="1365337" y="1913615"/>
            <a:ext cx="2505205" cy="514747"/>
          </a:xfrm>
          <a:prstGeom prst="straightConnector1">
            <a:avLst/>
          </a:prstGeom>
          <a:ln w="28575">
            <a:solidFill>
              <a:schemeClr val="accent2"/>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36DADD-9870-53F5-CE0F-ADF5E80861CF}"/>
              </a:ext>
            </a:extLst>
          </p:cNvPr>
          <p:cNvPicPr>
            <a:picLocks noChangeAspect="1"/>
          </p:cNvPicPr>
          <p:nvPr/>
        </p:nvPicPr>
        <p:blipFill>
          <a:blip r:embed="rId2"/>
          <a:stretch>
            <a:fillRect/>
          </a:stretch>
        </p:blipFill>
        <p:spPr>
          <a:xfrm>
            <a:off x="197170" y="1064338"/>
            <a:ext cx="7772400" cy="4154451"/>
          </a:xfrm>
          <a:prstGeom prst="rect">
            <a:avLst/>
          </a:prstGeom>
        </p:spPr>
      </p:pic>
      <p:sp>
        <p:nvSpPr>
          <p:cNvPr id="2" name="Title 1">
            <a:extLst>
              <a:ext uri="{FF2B5EF4-FFF2-40B4-BE49-F238E27FC236}">
                <a16:creationId xmlns:a16="http://schemas.microsoft.com/office/drawing/2014/main" id="{BCE20E0D-4B8B-B51D-E2BC-503E620DE5A5}"/>
              </a:ext>
            </a:extLst>
          </p:cNvPr>
          <p:cNvSpPr>
            <a:spLocks noGrp="1"/>
          </p:cNvSpPr>
          <p:nvPr>
            <p:ph type="title"/>
          </p:nvPr>
        </p:nvSpPr>
        <p:spPr>
          <a:xfrm>
            <a:off x="1412240" y="164383"/>
            <a:ext cx="10675376" cy="868640"/>
          </a:xfrm>
        </p:spPr>
        <p:txBody>
          <a:bodyPr>
            <a:noAutofit/>
          </a:bodyPr>
          <a:lstStyle/>
          <a:p>
            <a:r>
              <a:rPr lang="en-US" sz="3200" dirty="0" err="1"/>
              <a:t>Jupyter</a:t>
            </a:r>
            <a:r>
              <a:rPr lang="en-US" sz="3200" dirty="0"/>
              <a:t>-Notebook Self-Paced Tutorials and Examples</a:t>
            </a:r>
          </a:p>
        </p:txBody>
      </p:sp>
      <p:sp>
        <p:nvSpPr>
          <p:cNvPr id="4" name="Oval 3">
            <a:extLst>
              <a:ext uri="{FF2B5EF4-FFF2-40B4-BE49-F238E27FC236}">
                <a16:creationId xmlns:a16="http://schemas.microsoft.com/office/drawing/2014/main" id="{C468D0AD-A46F-ADF1-87FE-083AF1100752}"/>
              </a:ext>
            </a:extLst>
          </p:cNvPr>
          <p:cNvSpPr/>
          <p:nvPr/>
        </p:nvSpPr>
        <p:spPr>
          <a:xfrm>
            <a:off x="1556121" y="2442575"/>
            <a:ext cx="1741118" cy="864669"/>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1CC06D-1D08-5777-045A-DAB51D6D01F7}"/>
              </a:ext>
            </a:extLst>
          </p:cNvPr>
          <p:cNvPicPr>
            <a:picLocks noChangeAspect="1"/>
          </p:cNvPicPr>
          <p:nvPr/>
        </p:nvPicPr>
        <p:blipFill>
          <a:blip r:embed="rId3"/>
          <a:stretch>
            <a:fillRect/>
          </a:stretch>
        </p:blipFill>
        <p:spPr>
          <a:xfrm>
            <a:off x="6754499" y="895423"/>
            <a:ext cx="4672331" cy="5824977"/>
          </a:xfrm>
          <a:prstGeom prst="rect">
            <a:avLst/>
          </a:prstGeom>
        </p:spPr>
      </p:pic>
    </p:spTree>
    <p:extLst>
      <p:ext uri="{BB962C8B-B14F-4D97-AF65-F5344CB8AC3E}">
        <p14:creationId xmlns:p14="http://schemas.microsoft.com/office/powerpoint/2010/main" val="116798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2708BC4-83DB-3BC0-891A-4218E07CCA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812"/>
          <a:stretch/>
        </p:blipFill>
        <p:spPr bwMode="auto">
          <a:xfrm>
            <a:off x="5402543" y="2931170"/>
            <a:ext cx="6985819" cy="3399625"/>
          </a:xfrm>
          <a:prstGeom prst="rect">
            <a:avLst/>
          </a:prstGeom>
          <a:solidFill>
            <a:srgbClr val="FFFFFF"/>
          </a:solidFill>
        </p:spPr>
      </p:pic>
      <p:sp>
        <p:nvSpPr>
          <p:cNvPr id="2" name="Title 1">
            <a:extLst>
              <a:ext uri="{FF2B5EF4-FFF2-40B4-BE49-F238E27FC236}">
                <a16:creationId xmlns:a16="http://schemas.microsoft.com/office/drawing/2014/main" id="{64B60DA0-CC0C-826A-B65D-5AF9E3F36A30}"/>
              </a:ext>
            </a:extLst>
          </p:cNvPr>
          <p:cNvSpPr>
            <a:spLocks noGrp="1"/>
          </p:cNvSpPr>
          <p:nvPr>
            <p:ph type="title"/>
          </p:nvPr>
        </p:nvSpPr>
        <p:spPr>
          <a:xfrm>
            <a:off x="1125220" y="661597"/>
            <a:ext cx="9941560" cy="868640"/>
          </a:xfrm>
        </p:spPr>
        <p:txBody>
          <a:bodyPr anchor="ctr">
            <a:normAutofit/>
          </a:bodyPr>
          <a:lstStyle/>
          <a:p>
            <a:r>
              <a:rPr lang="en-US" dirty="0"/>
              <a:t>SciTech Activities</a:t>
            </a:r>
          </a:p>
        </p:txBody>
      </p:sp>
      <p:sp>
        <p:nvSpPr>
          <p:cNvPr id="3" name="Content Placeholder 2">
            <a:extLst>
              <a:ext uri="{FF2B5EF4-FFF2-40B4-BE49-F238E27FC236}">
                <a16:creationId xmlns:a16="http://schemas.microsoft.com/office/drawing/2014/main" id="{3CDDCB9A-DCC8-BE3E-714C-004F443D75FD}"/>
              </a:ext>
            </a:extLst>
          </p:cNvPr>
          <p:cNvSpPr>
            <a:spLocks noGrp="1"/>
          </p:cNvSpPr>
          <p:nvPr>
            <p:ph sz="half" idx="1"/>
          </p:nvPr>
        </p:nvSpPr>
        <p:spPr>
          <a:xfrm>
            <a:off x="377677" y="1643760"/>
            <a:ext cx="5181600" cy="4351338"/>
          </a:xfrm>
        </p:spPr>
        <p:txBody>
          <a:bodyPr>
            <a:normAutofit lnSpcReduction="10000"/>
          </a:bodyPr>
          <a:lstStyle/>
          <a:p>
            <a:pPr marL="457200" indent="-457200">
              <a:buFont typeface="+mj-lt"/>
              <a:buAutoNum type="arabicPeriod"/>
            </a:pPr>
            <a:r>
              <a:rPr lang="en-US" sz="2200" dirty="0">
                <a:solidFill>
                  <a:schemeClr val="accent4">
                    <a:lumMod val="75000"/>
                  </a:schemeClr>
                </a:solidFill>
              </a:rPr>
              <a:t>Develop technologies to support scientific workflows</a:t>
            </a:r>
          </a:p>
          <a:p>
            <a:pPr marL="457200" indent="-457200">
              <a:buFont typeface="+mj-lt"/>
              <a:buAutoNum type="arabicPeriod"/>
            </a:pPr>
            <a:r>
              <a:rPr lang="en-US" sz="2200" dirty="0">
                <a:solidFill>
                  <a:schemeClr val="accent4">
                    <a:lumMod val="75000"/>
                  </a:schemeClr>
                </a:solidFill>
              </a:rPr>
              <a:t>Provide user support on national cyberinfrastructures and clouds</a:t>
            </a:r>
          </a:p>
          <a:p>
            <a:pPr marL="457200" indent="-457200">
              <a:buFont typeface="+mj-lt"/>
              <a:buAutoNum type="arabicPeriod"/>
            </a:pPr>
            <a:r>
              <a:rPr lang="en-US" sz="2200" dirty="0">
                <a:solidFill>
                  <a:schemeClr val="accent4">
                    <a:lumMod val="75000"/>
                  </a:schemeClr>
                </a:solidFill>
              </a:rPr>
              <a:t>Research new avenues in the workflow management space</a:t>
            </a:r>
          </a:p>
          <a:p>
            <a:pPr marL="457200" indent="-457200">
              <a:buFont typeface="+mj-lt"/>
              <a:buAutoNum type="arabicPeriod"/>
            </a:pPr>
            <a:r>
              <a:rPr lang="en-US" sz="2200" dirty="0">
                <a:solidFill>
                  <a:schemeClr val="accent1"/>
                </a:solidFill>
              </a:rPr>
              <a:t>Provide advice on the design, implementation and use of Cyberinfrastructure (CI) for the Research Infrastructure lifecycle</a:t>
            </a:r>
          </a:p>
          <a:p>
            <a:pPr marL="457200" indent="-457200">
              <a:buFont typeface="+mj-lt"/>
              <a:buAutoNum type="arabicPeriod"/>
            </a:pPr>
            <a:r>
              <a:rPr lang="en-US" sz="2200" dirty="0">
                <a:solidFill>
                  <a:schemeClr val="accent4">
                    <a:lumMod val="75000"/>
                  </a:schemeClr>
                </a:solidFill>
              </a:rPr>
              <a:t>Create awareness and understanding of opportunities in CI for Science</a:t>
            </a:r>
          </a:p>
          <a:p>
            <a:pPr marL="457200" indent="-457200">
              <a:buFont typeface="+mj-lt"/>
              <a:buAutoNum type="arabicPeriod"/>
            </a:pPr>
            <a:endParaRPr lang="en-US" sz="2200" dirty="0">
              <a:solidFill>
                <a:schemeClr val="accent1"/>
              </a:solidFill>
            </a:endParaRPr>
          </a:p>
        </p:txBody>
      </p:sp>
      <p:sp>
        <p:nvSpPr>
          <p:cNvPr id="4" name="TextBox 3">
            <a:extLst>
              <a:ext uri="{FF2B5EF4-FFF2-40B4-BE49-F238E27FC236}">
                <a16:creationId xmlns:a16="http://schemas.microsoft.com/office/drawing/2014/main" id="{443DCE6D-22E2-07FF-3D06-1A627851C19F}"/>
              </a:ext>
            </a:extLst>
          </p:cNvPr>
          <p:cNvSpPr txBox="1"/>
          <p:nvPr/>
        </p:nvSpPr>
        <p:spPr>
          <a:xfrm>
            <a:off x="3526949" y="5981287"/>
            <a:ext cx="5712141" cy="369332"/>
          </a:xfrm>
          <a:prstGeom prst="rect">
            <a:avLst/>
          </a:prstGeom>
          <a:noFill/>
        </p:spPr>
        <p:txBody>
          <a:bodyPr wrap="none" rtlCol="0">
            <a:spAutoFit/>
          </a:bodyPr>
          <a:lstStyle/>
          <a:p>
            <a:r>
              <a:rPr lang="en-US" i="1" dirty="0"/>
              <a:t>Most projects are collaborative across 4-6 organizations</a:t>
            </a:r>
          </a:p>
        </p:txBody>
      </p:sp>
      <p:pic>
        <p:nvPicPr>
          <p:cNvPr id="5" name="Picture 2" descr="USC ISI and Intel Custom Foundry Collaborate to Spur Microelectronics  Innovation - USC Viterbi | School of Engineering">
            <a:extLst>
              <a:ext uri="{FF2B5EF4-FFF2-40B4-BE49-F238E27FC236}">
                <a16:creationId xmlns:a16="http://schemas.microsoft.com/office/drawing/2014/main" id="{22CF7D70-E346-27D0-1366-118AC41D6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897" y="-16776"/>
            <a:ext cx="4800206" cy="24001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528C07-359D-A246-F772-70B4838767C1}"/>
              </a:ext>
            </a:extLst>
          </p:cNvPr>
          <p:cNvSpPr txBox="1"/>
          <p:nvPr/>
        </p:nvSpPr>
        <p:spPr>
          <a:xfrm>
            <a:off x="5642517" y="1405054"/>
            <a:ext cx="1304693"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USC/ ISI</a:t>
            </a:r>
          </a:p>
        </p:txBody>
      </p:sp>
      <p:cxnSp>
        <p:nvCxnSpPr>
          <p:cNvPr id="8" name="Straight Arrow Connector 7">
            <a:extLst>
              <a:ext uri="{FF2B5EF4-FFF2-40B4-BE49-F238E27FC236}">
                <a16:creationId xmlns:a16="http://schemas.microsoft.com/office/drawing/2014/main" id="{7F48F096-553F-199A-25FA-6457A2CDABE1}"/>
              </a:ext>
            </a:extLst>
          </p:cNvPr>
          <p:cNvCxnSpPr>
            <a:cxnSpLocks/>
          </p:cNvCxnSpPr>
          <p:nvPr/>
        </p:nvCxnSpPr>
        <p:spPr>
          <a:xfrm>
            <a:off x="6713034" y="1643760"/>
            <a:ext cx="2107581" cy="330006"/>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13" name="TextBox 12">
            <a:extLst>
              <a:ext uri="{FF2B5EF4-FFF2-40B4-BE49-F238E27FC236}">
                <a16:creationId xmlns:a16="http://schemas.microsoft.com/office/drawing/2014/main" id="{2D36B2CF-38F6-56B6-D1D2-04EEFCB4E778}"/>
              </a:ext>
            </a:extLst>
          </p:cNvPr>
          <p:cNvSpPr txBox="1"/>
          <p:nvPr/>
        </p:nvSpPr>
        <p:spPr>
          <a:xfrm>
            <a:off x="8895452" y="2395397"/>
            <a:ext cx="1829027" cy="338554"/>
          </a:xfrm>
          <a:prstGeom prst="rect">
            <a:avLst/>
          </a:prstGeom>
          <a:noFill/>
        </p:spPr>
        <p:txBody>
          <a:bodyPr wrap="none" rtlCol="0">
            <a:spAutoFit/>
          </a:bodyPr>
          <a:lstStyle/>
          <a:p>
            <a:r>
              <a:rPr lang="en-US" sz="1600" dirty="0"/>
              <a:t>Marina del Rey, CA</a:t>
            </a:r>
          </a:p>
        </p:txBody>
      </p:sp>
    </p:spTree>
    <p:extLst>
      <p:ext uri="{BB962C8B-B14F-4D97-AF65-F5344CB8AC3E}">
        <p14:creationId xmlns:p14="http://schemas.microsoft.com/office/powerpoint/2010/main" val="3143091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829C92-4984-FD91-ED53-00A1D7C33932}"/>
              </a:ext>
            </a:extLst>
          </p:cNvPr>
          <p:cNvSpPr txBox="1">
            <a:spLocks/>
          </p:cNvSpPr>
          <p:nvPr/>
        </p:nvSpPr>
        <p:spPr>
          <a:xfrm>
            <a:off x="1224348" y="189434"/>
            <a:ext cx="10324648" cy="8686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sz="2800" dirty="0" err="1"/>
              <a:t>Jupyter</a:t>
            </a:r>
            <a:r>
              <a:rPr lang="en-US" sz="2800" dirty="0"/>
              <a:t>-Notebook based Self-Paced Tutorials and Examples</a:t>
            </a:r>
          </a:p>
        </p:txBody>
      </p:sp>
      <p:pic>
        <p:nvPicPr>
          <p:cNvPr id="4" name="Picture 3">
            <a:extLst>
              <a:ext uri="{FF2B5EF4-FFF2-40B4-BE49-F238E27FC236}">
                <a16:creationId xmlns:a16="http://schemas.microsoft.com/office/drawing/2014/main" id="{2FB8F583-43B5-6F6F-4269-CD28CA3DF77F}"/>
              </a:ext>
            </a:extLst>
          </p:cNvPr>
          <p:cNvPicPr>
            <a:picLocks noChangeAspect="1"/>
          </p:cNvPicPr>
          <p:nvPr/>
        </p:nvPicPr>
        <p:blipFill>
          <a:blip r:embed="rId2"/>
          <a:stretch>
            <a:fillRect/>
          </a:stretch>
        </p:blipFill>
        <p:spPr>
          <a:xfrm>
            <a:off x="763124" y="1058074"/>
            <a:ext cx="8768139" cy="5269969"/>
          </a:xfrm>
          <a:prstGeom prst="rect">
            <a:avLst/>
          </a:prstGeom>
        </p:spPr>
      </p:pic>
    </p:spTree>
    <p:extLst>
      <p:ext uri="{BB962C8B-B14F-4D97-AF65-F5344CB8AC3E}">
        <p14:creationId xmlns:p14="http://schemas.microsoft.com/office/powerpoint/2010/main" val="210072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537B75CA-D994-EC15-F5FC-8217AF83565B}"/>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kern="1200">
                <a:solidFill>
                  <a:srgbClr val="FFFFFF"/>
                </a:solidFill>
                <a:latin typeface="+mj-lt"/>
                <a:ea typeface="+mj-ea"/>
                <a:cs typeface="+mj-cs"/>
              </a:rPr>
              <a:t>AI Workflows</a:t>
            </a:r>
          </a:p>
        </p:txBody>
      </p:sp>
      <p:pic>
        <p:nvPicPr>
          <p:cNvPr id="8" name="Google Shape;97;p15">
            <a:extLst>
              <a:ext uri="{FF2B5EF4-FFF2-40B4-BE49-F238E27FC236}">
                <a16:creationId xmlns:a16="http://schemas.microsoft.com/office/drawing/2014/main" id="{08C9F216-E1BD-B11E-829E-FC0464493AAF}"/>
              </a:ext>
            </a:extLst>
          </p:cNvPr>
          <p:cNvPicPr preferRelativeResize="0"/>
          <p:nvPr/>
        </p:nvPicPr>
        <p:blipFill>
          <a:blip r:embed="rId2"/>
          <a:stretch>
            <a:fillRect/>
          </a:stretch>
        </p:blipFill>
        <p:spPr>
          <a:xfrm>
            <a:off x="1171645" y="224363"/>
            <a:ext cx="3083491" cy="4111323"/>
          </a:xfrm>
          <a:prstGeom prst="rect">
            <a:avLst/>
          </a:prstGeom>
          <a:noFill/>
        </p:spPr>
      </p:pic>
      <p:pic>
        <p:nvPicPr>
          <p:cNvPr id="4" name="Google Shape;88;p14">
            <a:extLst>
              <a:ext uri="{FF2B5EF4-FFF2-40B4-BE49-F238E27FC236}">
                <a16:creationId xmlns:a16="http://schemas.microsoft.com/office/drawing/2014/main" id="{06F94D57-E9D1-5086-5261-D0C75ED01190}"/>
              </a:ext>
            </a:extLst>
          </p:cNvPr>
          <p:cNvPicPr preferRelativeResize="0"/>
          <p:nvPr/>
        </p:nvPicPr>
        <p:blipFill>
          <a:blip r:embed="rId3"/>
          <a:stretch>
            <a:fillRect/>
          </a:stretch>
        </p:blipFill>
        <p:spPr>
          <a:xfrm>
            <a:off x="4194959" y="501038"/>
            <a:ext cx="3797570" cy="1651942"/>
          </a:xfrm>
          <a:prstGeom prst="rect">
            <a:avLst/>
          </a:prstGeom>
          <a:noFill/>
        </p:spPr>
      </p:pic>
      <p:pic>
        <p:nvPicPr>
          <p:cNvPr id="10" name="Google Shape;112;p17">
            <a:extLst>
              <a:ext uri="{FF2B5EF4-FFF2-40B4-BE49-F238E27FC236}">
                <a16:creationId xmlns:a16="http://schemas.microsoft.com/office/drawing/2014/main" id="{85BD8B53-1876-44DA-5979-31A414C393A0}"/>
              </a:ext>
            </a:extLst>
          </p:cNvPr>
          <p:cNvPicPr preferRelativeResize="0"/>
          <p:nvPr/>
        </p:nvPicPr>
        <p:blipFill>
          <a:blip r:embed="rId4"/>
          <a:stretch>
            <a:fillRect/>
          </a:stretch>
        </p:blipFill>
        <p:spPr>
          <a:xfrm>
            <a:off x="4305433" y="2422097"/>
            <a:ext cx="3564254" cy="2013804"/>
          </a:xfrm>
          <a:prstGeom prst="rect">
            <a:avLst/>
          </a:prstGeom>
          <a:noFill/>
        </p:spPr>
      </p:pic>
      <p:pic>
        <p:nvPicPr>
          <p:cNvPr id="9" name="Google Shape;106;p16">
            <a:extLst>
              <a:ext uri="{FF2B5EF4-FFF2-40B4-BE49-F238E27FC236}">
                <a16:creationId xmlns:a16="http://schemas.microsoft.com/office/drawing/2014/main" id="{8A3E9EF6-6A74-C1FD-916F-00ACD5B6B8CF}"/>
              </a:ext>
            </a:extLst>
          </p:cNvPr>
          <p:cNvPicPr preferRelativeResize="0">
            <a:picLocks noChangeAspect="1"/>
          </p:cNvPicPr>
          <p:nvPr/>
        </p:nvPicPr>
        <p:blipFill rotWithShape="1">
          <a:blip r:embed="rId5"/>
          <a:srcRect r="1806"/>
          <a:stretch/>
        </p:blipFill>
        <p:spPr>
          <a:xfrm>
            <a:off x="8086176" y="1226712"/>
            <a:ext cx="3797984" cy="2301363"/>
          </a:xfrm>
          <a:prstGeom prst="rect">
            <a:avLst/>
          </a:prstGeom>
          <a:noFill/>
        </p:spPr>
      </p:pic>
      <p:cxnSp>
        <p:nvCxnSpPr>
          <p:cNvPr id="17" name="Straight Connector 16">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D279D6D-115A-02A8-3C82-092136B1EEC2}"/>
              </a:ext>
            </a:extLst>
          </p:cNvPr>
          <p:cNvPicPr>
            <a:picLocks noChangeAspect="1"/>
          </p:cNvPicPr>
          <p:nvPr/>
        </p:nvPicPr>
        <p:blipFill>
          <a:blip r:embed="rId6"/>
          <a:stretch>
            <a:fillRect/>
          </a:stretch>
        </p:blipFill>
        <p:spPr>
          <a:xfrm>
            <a:off x="10016685" y="22244"/>
            <a:ext cx="2175315" cy="623995"/>
          </a:xfrm>
          <a:prstGeom prst="rect">
            <a:avLst/>
          </a:prstGeom>
        </p:spPr>
      </p:pic>
      <p:sp>
        <p:nvSpPr>
          <p:cNvPr id="12" name="TextBox 11">
            <a:extLst>
              <a:ext uri="{FF2B5EF4-FFF2-40B4-BE49-F238E27FC236}">
                <a16:creationId xmlns:a16="http://schemas.microsoft.com/office/drawing/2014/main" id="{2382F54D-80A6-42C1-48AC-A8A1CAF9E435}"/>
              </a:ext>
            </a:extLst>
          </p:cNvPr>
          <p:cNvSpPr txBox="1"/>
          <p:nvPr/>
        </p:nvSpPr>
        <p:spPr>
          <a:xfrm>
            <a:off x="2110221" y="3794252"/>
            <a:ext cx="2084738" cy="369332"/>
          </a:xfrm>
          <a:prstGeom prst="rect">
            <a:avLst/>
          </a:prstGeom>
          <a:noFill/>
        </p:spPr>
        <p:txBody>
          <a:bodyPr wrap="none" rtlCol="0">
            <a:spAutoFit/>
          </a:bodyPr>
          <a:lstStyle/>
          <a:p>
            <a:r>
              <a:rPr lang="en-US" dirty="0"/>
              <a:t>Lung segmentation</a:t>
            </a:r>
          </a:p>
        </p:txBody>
      </p:sp>
      <p:sp>
        <p:nvSpPr>
          <p:cNvPr id="13" name="TextBox 12">
            <a:extLst>
              <a:ext uri="{FF2B5EF4-FFF2-40B4-BE49-F238E27FC236}">
                <a16:creationId xmlns:a16="http://schemas.microsoft.com/office/drawing/2014/main" id="{6D5B1A54-9F3C-FC24-A0D4-1ECD4CB41559}"/>
              </a:ext>
            </a:extLst>
          </p:cNvPr>
          <p:cNvSpPr txBox="1"/>
          <p:nvPr/>
        </p:nvSpPr>
        <p:spPr>
          <a:xfrm>
            <a:off x="8206993" y="382478"/>
            <a:ext cx="1358385" cy="369332"/>
          </a:xfrm>
          <a:prstGeom prst="rect">
            <a:avLst/>
          </a:prstGeom>
          <a:noFill/>
        </p:spPr>
        <p:txBody>
          <a:bodyPr wrap="none" rtlCol="0">
            <a:spAutoFit/>
          </a:bodyPr>
          <a:lstStyle/>
          <a:p>
            <a:r>
              <a:rPr lang="en-US" dirty="0"/>
              <a:t>Orca Sound</a:t>
            </a:r>
          </a:p>
        </p:txBody>
      </p:sp>
      <p:sp>
        <p:nvSpPr>
          <p:cNvPr id="14" name="TextBox 13">
            <a:extLst>
              <a:ext uri="{FF2B5EF4-FFF2-40B4-BE49-F238E27FC236}">
                <a16:creationId xmlns:a16="http://schemas.microsoft.com/office/drawing/2014/main" id="{4A2561FE-5109-E58C-B151-52B1AA22CB6F}"/>
              </a:ext>
            </a:extLst>
          </p:cNvPr>
          <p:cNvSpPr txBox="1"/>
          <p:nvPr/>
        </p:nvSpPr>
        <p:spPr>
          <a:xfrm>
            <a:off x="5237272" y="3978918"/>
            <a:ext cx="1590115" cy="369332"/>
          </a:xfrm>
          <a:prstGeom prst="rect">
            <a:avLst/>
          </a:prstGeom>
          <a:noFill/>
        </p:spPr>
        <p:txBody>
          <a:bodyPr wrap="none" rtlCol="0">
            <a:spAutoFit/>
          </a:bodyPr>
          <a:lstStyle/>
          <a:p>
            <a:r>
              <a:rPr lang="en-US" dirty="0"/>
              <a:t>Variant calling</a:t>
            </a:r>
          </a:p>
        </p:txBody>
      </p:sp>
      <p:sp>
        <p:nvSpPr>
          <p:cNvPr id="16" name="TextBox 15">
            <a:extLst>
              <a:ext uri="{FF2B5EF4-FFF2-40B4-BE49-F238E27FC236}">
                <a16:creationId xmlns:a16="http://schemas.microsoft.com/office/drawing/2014/main" id="{AA7256CF-977E-FB7F-497B-B5179466C0DB}"/>
              </a:ext>
            </a:extLst>
          </p:cNvPr>
          <p:cNvSpPr txBox="1"/>
          <p:nvPr/>
        </p:nvSpPr>
        <p:spPr>
          <a:xfrm>
            <a:off x="9305975" y="3780320"/>
            <a:ext cx="1714380" cy="369332"/>
          </a:xfrm>
          <a:prstGeom prst="rect">
            <a:avLst/>
          </a:prstGeom>
          <a:noFill/>
        </p:spPr>
        <p:txBody>
          <a:bodyPr wrap="none" rtlCol="0">
            <a:spAutoFit/>
          </a:bodyPr>
          <a:lstStyle/>
          <a:p>
            <a:r>
              <a:rPr lang="en-US" dirty="0"/>
              <a:t>Mask detection</a:t>
            </a:r>
          </a:p>
        </p:txBody>
      </p:sp>
      <p:pic>
        <p:nvPicPr>
          <p:cNvPr id="2" name="Picture 2">
            <a:extLst>
              <a:ext uri="{FF2B5EF4-FFF2-40B4-BE49-F238E27FC236}">
                <a16:creationId xmlns:a16="http://schemas.microsoft.com/office/drawing/2014/main" id="{3636EABD-6D98-A296-E635-57835EC119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82" t="21109" r="59549" b="52547"/>
          <a:stretch/>
        </p:blipFill>
        <p:spPr bwMode="auto">
          <a:xfrm>
            <a:off x="26419" y="5827584"/>
            <a:ext cx="1106129" cy="998699"/>
          </a:xfrm>
          <a:prstGeom prst="ellipse">
            <a:avLst/>
          </a:prstGeom>
          <a:solidFill>
            <a:srgbClr val="FFFFFF"/>
          </a:solidFill>
        </p:spPr>
      </p:pic>
      <p:sp>
        <p:nvSpPr>
          <p:cNvPr id="6" name="TextBox 5">
            <a:extLst>
              <a:ext uri="{FF2B5EF4-FFF2-40B4-BE49-F238E27FC236}">
                <a16:creationId xmlns:a16="http://schemas.microsoft.com/office/drawing/2014/main" id="{DFE78798-31BB-9B39-7741-1559BA75D2A4}"/>
              </a:ext>
            </a:extLst>
          </p:cNvPr>
          <p:cNvSpPr txBox="1"/>
          <p:nvPr/>
        </p:nvSpPr>
        <p:spPr>
          <a:xfrm>
            <a:off x="2108535" y="5608706"/>
            <a:ext cx="6098458" cy="369332"/>
          </a:xfrm>
          <a:prstGeom prst="rect">
            <a:avLst/>
          </a:prstGeom>
          <a:noFill/>
        </p:spPr>
        <p:txBody>
          <a:bodyPr wrap="square">
            <a:spAutoFit/>
          </a:bodyPr>
          <a:lstStyle/>
          <a:p>
            <a:r>
              <a:rPr lang="en-US" dirty="0"/>
              <a:t>LLM + RAG</a:t>
            </a:r>
          </a:p>
        </p:txBody>
      </p:sp>
      <p:pic>
        <p:nvPicPr>
          <p:cNvPr id="18" name="Picture 17">
            <a:extLst>
              <a:ext uri="{FF2B5EF4-FFF2-40B4-BE49-F238E27FC236}">
                <a16:creationId xmlns:a16="http://schemas.microsoft.com/office/drawing/2014/main" id="{1D1B76B8-0B5D-2110-AE30-D6AFD9661094}"/>
              </a:ext>
            </a:extLst>
          </p:cNvPr>
          <p:cNvPicPr>
            <a:picLocks noChangeAspect="1"/>
          </p:cNvPicPr>
          <p:nvPr/>
        </p:nvPicPr>
        <p:blipFill>
          <a:blip r:embed="rId8"/>
          <a:stretch>
            <a:fillRect/>
          </a:stretch>
        </p:blipFill>
        <p:spPr>
          <a:xfrm>
            <a:off x="191136" y="4793635"/>
            <a:ext cx="3862323" cy="700046"/>
          </a:xfrm>
          <a:prstGeom prst="rect">
            <a:avLst/>
          </a:prstGeom>
        </p:spPr>
      </p:pic>
    </p:spTree>
    <p:extLst>
      <p:ext uri="{BB962C8B-B14F-4D97-AF65-F5344CB8AC3E}">
        <p14:creationId xmlns:p14="http://schemas.microsoft.com/office/powerpoint/2010/main" val="3471104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BC2FC-E26A-D014-093D-EF779DBC88E7}"/>
              </a:ext>
            </a:extLst>
          </p:cNvPr>
          <p:cNvSpPr>
            <a:spLocks noGrp="1"/>
          </p:cNvSpPr>
          <p:nvPr>
            <p:ph type="title"/>
          </p:nvPr>
        </p:nvSpPr>
        <p:spPr>
          <a:xfrm>
            <a:off x="1412240" y="164383"/>
            <a:ext cx="9941560" cy="868640"/>
          </a:xfrm>
        </p:spPr>
        <p:txBody>
          <a:bodyPr anchor="ctr">
            <a:normAutofit/>
          </a:bodyPr>
          <a:lstStyle/>
          <a:p>
            <a:r>
              <a:rPr lang="en-US" dirty="0"/>
              <a:t>Engage with us!</a:t>
            </a:r>
          </a:p>
        </p:txBody>
      </p:sp>
      <p:sp>
        <p:nvSpPr>
          <p:cNvPr id="3" name="Text Placeholder 2">
            <a:extLst>
              <a:ext uri="{FF2B5EF4-FFF2-40B4-BE49-F238E27FC236}">
                <a16:creationId xmlns:a16="http://schemas.microsoft.com/office/drawing/2014/main" id="{E755D022-5AA4-0224-8D1B-DC9B192ED800}"/>
              </a:ext>
            </a:extLst>
          </p:cNvPr>
          <p:cNvSpPr>
            <a:spLocks noGrp="1"/>
          </p:cNvSpPr>
          <p:nvPr>
            <p:ph sz="half" idx="1"/>
          </p:nvPr>
        </p:nvSpPr>
        <p:spPr>
          <a:xfrm>
            <a:off x="250521" y="1347320"/>
            <a:ext cx="5949863" cy="4828011"/>
          </a:xfrm>
        </p:spPr>
        <p:txBody>
          <a:bodyPr>
            <a:normAutofit fontScale="85000" lnSpcReduction="20000"/>
          </a:bodyPr>
          <a:lstStyle/>
          <a:p>
            <a:r>
              <a:rPr lang="en-US" dirty="0"/>
              <a:t>Slack channel</a:t>
            </a:r>
          </a:p>
          <a:p>
            <a:r>
              <a:rPr lang="en-US" dirty="0"/>
              <a:t>Email: </a:t>
            </a:r>
            <a:r>
              <a:rPr lang="en-US" dirty="0">
                <a:hlinkClick r:id="rId2"/>
              </a:rPr>
              <a:t>pegasus-support@isi.edu</a:t>
            </a:r>
            <a:endParaRPr lang="en-US" dirty="0"/>
          </a:p>
          <a:p>
            <a:r>
              <a:rPr lang="en-US" dirty="0"/>
              <a:t>Office hours every Friday</a:t>
            </a:r>
          </a:p>
          <a:p>
            <a:endParaRPr lang="en-US" dirty="0"/>
          </a:p>
          <a:p>
            <a:endParaRPr lang="en-US" dirty="0"/>
          </a:p>
          <a:p>
            <a:endParaRPr lang="en-US" dirty="0"/>
          </a:p>
          <a:p>
            <a:endParaRPr lang="en-US" dirty="0"/>
          </a:p>
          <a:p>
            <a:endParaRPr lang="en-US" dirty="0"/>
          </a:p>
          <a:p>
            <a:endParaRPr lang="en-US" dirty="0"/>
          </a:p>
          <a:p>
            <a:r>
              <a:rPr lang="en-US" dirty="0"/>
              <a:t>Tutorial walkthrough First Friday of the month</a:t>
            </a:r>
          </a:p>
          <a:p>
            <a:r>
              <a:rPr lang="en-US" dirty="0">
                <a:hlinkClick r:id="rId3"/>
              </a:rPr>
              <a:t>http://pegasus.isi.edu</a:t>
            </a:r>
            <a:r>
              <a:rPr lang="en-US" dirty="0"/>
              <a:t>    </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AF36F471-5C94-77E1-38D3-61F465D403F9}"/>
              </a:ext>
            </a:extLst>
          </p:cNvPr>
          <p:cNvPicPr>
            <a:picLocks noChangeAspect="1"/>
          </p:cNvPicPr>
          <p:nvPr/>
        </p:nvPicPr>
        <p:blipFill>
          <a:blip r:embed="rId4"/>
          <a:stretch>
            <a:fillRect/>
          </a:stretch>
        </p:blipFill>
        <p:spPr>
          <a:xfrm>
            <a:off x="6607545" y="164383"/>
            <a:ext cx="4374150" cy="6012580"/>
          </a:xfrm>
          <a:prstGeom prst="rect">
            <a:avLst/>
          </a:prstGeom>
          <a:noFill/>
        </p:spPr>
      </p:pic>
      <p:pic>
        <p:nvPicPr>
          <p:cNvPr id="5" name="Picture 4">
            <a:extLst>
              <a:ext uri="{FF2B5EF4-FFF2-40B4-BE49-F238E27FC236}">
                <a16:creationId xmlns:a16="http://schemas.microsoft.com/office/drawing/2014/main" id="{C96E07DF-D838-7BA1-DDC9-ACF507976081}"/>
              </a:ext>
            </a:extLst>
          </p:cNvPr>
          <p:cNvPicPr>
            <a:picLocks noChangeAspect="1"/>
          </p:cNvPicPr>
          <p:nvPr/>
        </p:nvPicPr>
        <p:blipFill>
          <a:blip r:embed="rId5"/>
          <a:stretch>
            <a:fillRect/>
          </a:stretch>
        </p:blipFill>
        <p:spPr>
          <a:xfrm>
            <a:off x="657682" y="2555879"/>
            <a:ext cx="5135540" cy="2037036"/>
          </a:xfrm>
          <a:prstGeom prst="rect">
            <a:avLst/>
          </a:prstGeom>
        </p:spPr>
      </p:pic>
      <p:sp>
        <p:nvSpPr>
          <p:cNvPr id="7" name="TextBox 6">
            <a:extLst>
              <a:ext uri="{FF2B5EF4-FFF2-40B4-BE49-F238E27FC236}">
                <a16:creationId xmlns:a16="http://schemas.microsoft.com/office/drawing/2014/main" id="{A2E60236-C870-FBCC-4AFF-65ADC32E4FC3}"/>
              </a:ext>
            </a:extLst>
          </p:cNvPr>
          <p:cNvSpPr txBox="1"/>
          <p:nvPr/>
        </p:nvSpPr>
        <p:spPr>
          <a:xfrm>
            <a:off x="1170575" y="6170397"/>
            <a:ext cx="4552849" cy="523220"/>
          </a:xfrm>
          <a:prstGeom prst="rect">
            <a:avLst/>
          </a:prstGeom>
          <a:noFill/>
        </p:spPr>
        <p:txBody>
          <a:bodyPr wrap="none" rtlCol="0">
            <a:spAutoFit/>
          </a:bodyPr>
          <a:lstStyle/>
          <a:p>
            <a:r>
              <a:rPr lang="en-US" sz="2800" dirty="0"/>
              <a:t>We can help you get started!</a:t>
            </a:r>
          </a:p>
        </p:txBody>
      </p:sp>
    </p:spTree>
    <p:extLst>
      <p:ext uri="{BB962C8B-B14F-4D97-AF65-F5344CB8AC3E}">
        <p14:creationId xmlns:p14="http://schemas.microsoft.com/office/powerpoint/2010/main" val="3171788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E7B7-20B2-8BEE-CC86-D01DE00F7967}"/>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4B120A30-A6BE-0F76-C6E8-E70B383CDD63}"/>
              </a:ext>
            </a:extLst>
          </p:cNvPr>
          <p:cNvSpPr/>
          <p:nvPr/>
        </p:nvSpPr>
        <p:spPr>
          <a:xfrm>
            <a:off x="1" y="5734261"/>
            <a:ext cx="1190652" cy="1123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Google Shape;128;p1">
            <a:extLst>
              <a:ext uri="{FF2B5EF4-FFF2-40B4-BE49-F238E27FC236}">
                <a16:creationId xmlns:a16="http://schemas.microsoft.com/office/drawing/2014/main" id="{1C354821-6E51-C16E-C5DE-4668653B6363}"/>
              </a:ext>
            </a:extLst>
          </p:cNvPr>
          <p:cNvPicPr preferRelativeResize="0">
            <a:picLocks noChangeAspect="1"/>
          </p:cNvPicPr>
          <p:nvPr/>
        </p:nvPicPr>
        <p:blipFill rotWithShape="1">
          <a:blip r:embed="rId2">
            <a:alphaModFix/>
          </a:blip>
          <a:srcRect/>
          <a:stretch/>
        </p:blipFill>
        <p:spPr>
          <a:xfrm>
            <a:off x="5229122" y="1"/>
            <a:ext cx="1442937" cy="1442937"/>
          </a:xfrm>
          <a:prstGeom prst="rect">
            <a:avLst/>
          </a:prstGeom>
          <a:noFill/>
          <a:ln>
            <a:noFill/>
          </a:ln>
        </p:spPr>
      </p:pic>
      <p:pic>
        <p:nvPicPr>
          <p:cNvPr id="7" name="Picture 6">
            <a:extLst>
              <a:ext uri="{FF2B5EF4-FFF2-40B4-BE49-F238E27FC236}">
                <a16:creationId xmlns:a16="http://schemas.microsoft.com/office/drawing/2014/main" id="{5BBC11E2-D41B-4E7E-C9E2-E2A936A6AC63}"/>
              </a:ext>
            </a:extLst>
          </p:cNvPr>
          <p:cNvPicPr>
            <a:picLocks noChangeAspect="1"/>
          </p:cNvPicPr>
          <p:nvPr/>
        </p:nvPicPr>
        <p:blipFill>
          <a:blip r:embed="rId3"/>
          <a:srcRect r="25264"/>
          <a:stretch/>
        </p:blipFill>
        <p:spPr>
          <a:xfrm>
            <a:off x="863599" y="1394647"/>
            <a:ext cx="6355976" cy="4564200"/>
          </a:xfrm>
          <a:prstGeom prst="round1Rect">
            <a:avLst/>
          </a:prstGeom>
        </p:spPr>
      </p:pic>
      <p:sp>
        <p:nvSpPr>
          <p:cNvPr id="2" name="Right Arrow 1">
            <a:extLst>
              <a:ext uri="{FF2B5EF4-FFF2-40B4-BE49-F238E27FC236}">
                <a16:creationId xmlns:a16="http://schemas.microsoft.com/office/drawing/2014/main" id="{00B0664D-1FB2-D2D7-1D00-2C0B14A73531}"/>
              </a:ext>
            </a:extLst>
          </p:cNvPr>
          <p:cNvSpPr/>
          <p:nvPr/>
        </p:nvSpPr>
        <p:spPr>
          <a:xfrm>
            <a:off x="863598" y="3824941"/>
            <a:ext cx="6439647" cy="2032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ounded Rectangle 2">
            <a:extLst>
              <a:ext uri="{FF2B5EF4-FFF2-40B4-BE49-F238E27FC236}">
                <a16:creationId xmlns:a16="http://schemas.microsoft.com/office/drawing/2014/main" id="{72C3745B-F096-BA1A-D89E-F8AAEEDB0C1B}"/>
              </a:ext>
            </a:extLst>
          </p:cNvPr>
          <p:cNvSpPr/>
          <p:nvPr/>
        </p:nvSpPr>
        <p:spPr>
          <a:xfrm>
            <a:off x="5091953" y="4051881"/>
            <a:ext cx="6574119" cy="188322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0990" indent="-380990">
              <a:buFont typeface="Arial" panose="020B0604020202020204" pitchFamily="34" charset="0"/>
              <a:buChar char="•"/>
            </a:pPr>
            <a:r>
              <a:rPr lang="en-US" sz="1600" dirty="0"/>
              <a:t>Workflow composition</a:t>
            </a:r>
          </a:p>
          <a:p>
            <a:pPr marL="380990" indent="-380990">
              <a:buFont typeface="Arial" panose="020B0604020202020204" pitchFamily="34" charset="0"/>
              <a:buChar char="•"/>
            </a:pPr>
            <a:r>
              <a:rPr lang="en-US" sz="1600" dirty="0"/>
              <a:t>Resource need and performance prediction</a:t>
            </a:r>
          </a:p>
          <a:p>
            <a:pPr marL="380990" indent="-380990">
              <a:buFont typeface="Arial" panose="020B0604020202020204" pitchFamily="34" charset="0"/>
              <a:buChar char="•"/>
            </a:pPr>
            <a:r>
              <a:rPr lang="en-US" sz="1600" dirty="0"/>
              <a:t>Anomaly detection </a:t>
            </a:r>
          </a:p>
          <a:p>
            <a:pPr marL="380990" indent="-380990">
              <a:buFont typeface="Arial" panose="020B0604020202020204" pitchFamily="34" charset="0"/>
              <a:buChar char="•"/>
            </a:pPr>
            <a:r>
              <a:rPr lang="en-US" sz="1600" dirty="0"/>
              <a:t>Dynamic workflow execution adaptation</a:t>
            </a:r>
          </a:p>
          <a:p>
            <a:pPr marL="380990" indent="-380990">
              <a:buFont typeface="Arial" panose="020B0604020202020204" pitchFamily="34" charset="0"/>
              <a:buChar char="•"/>
            </a:pPr>
            <a:r>
              <a:rPr lang="en-US" sz="1600" dirty="0"/>
              <a:t>Learn about the workloads and systems</a:t>
            </a:r>
          </a:p>
          <a:p>
            <a:pPr marL="380990" indent="-380990">
              <a:buFont typeface="Arial" panose="020B0604020202020204" pitchFamily="34" charset="0"/>
              <a:buChar char="•"/>
            </a:pPr>
            <a:r>
              <a:rPr lang="en-US" sz="1600" dirty="0"/>
              <a:t>Predict/design systems to serve the workflows </a:t>
            </a:r>
          </a:p>
        </p:txBody>
      </p:sp>
      <p:pic>
        <p:nvPicPr>
          <p:cNvPr id="6" name="Picture 5">
            <a:extLst>
              <a:ext uri="{FF2B5EF4-FFF2-40B4-BE49-F238E27FC236}">
                <a16:creationId xmlns:a16="http://schemas.microsoft.com/office/drawing/2014/main" id="{6C5DA9CE-31F3-E27F-2960-B3FF7AB05AC3}"/>
              </a:ext>
            </a:extLst>
          </p:cNvPr>
          <p:cNvPicPr>
            <a:picLocks noChangeAspect="1"/>
          </p:cNvPicPr>
          <p:nvPr/>
        </p:nvPicPr>
        <p:blipFill>
          <a:blip r:embed="rId4"/>
          <a:stretch>
            <a:fillRect/>
          </a:stretch>
        </p:blipFill>
        <p:spPr>
          <a:xfrm>
            <a:off x="3112805" y="1"/>
            <a:ext cx="1568801" cy="1333113"/>
          </a:xfrm>
          <a:prstGeom prst="rect">
            <a:avLst/>
          </a:prstGeom>
        </p:spPr>
      </p:pic>
      <p:sp>
        <p:nvSpPr>
          <p:cNvPr id="30" name="Oval 29">
            <a:extLst>
              <a:ext uri="{FF2B5EF4-FFF2-40B4-BE49-F238E27FC236}">
                <a16:creationId xmlns:a16="http://schemas.microsoft.com/office/drawing/2014/main" id="{546B8BE7-83E2-B380-C9D5-B4CC6E87E1EC}"/>
              </a:ext>
            </a:extLst>
          </p:cNvPr>
          <p:cNvSpPr/>
          <p:nvPr/>
        </p:nvSpPr>
        <p:spPr>
          <a:xfrm>
            <a:off x="7954243" y="649356"/>
            <a:ext cx="4100391" cy="387925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9" name="Google Shape;129;p1">
            <a:extLst>
              <a:ext uri="{FF2B5EF4-FFF2-40B4-BE49-F238E27FC236}">
                <a16:creationId xmlns:a16="http://schemas.microsoft.com/office/drawing/2014/main" id="{CA2B666F-F82F-F7BC-8E25-DA373267E241}"/>
              </a:ext>
            </a:extLst>
          </p:cNvPr>
          <p:cNvGrpSpPr>
            <a:grpSpLocks noChangeAspect="1"/>
          </p:cNvGrpSpPr>
          <p:nvPr/>
        </p:nvGrpSpPr>
        <p:grpSpPr>
          <a:xfrm>
            <a:off x="8246893" y="721468"/>
            <a:ext cx="3757801" cy="3678342"/>
            <a:chOff x="1468358" y="2981317"/>
            <a:chExt cx="4053216" cy="3967510"/>
          </a:xfrm>
        </p:grpSpPr>
        <p:sp>
          <p:nvSpPr>
            <p:cNvPr id="11" name="Google Shape;131;p1">
              <a:extLst>
                <a:ext uri="{FF2B5EF4-FFF2-40B4-BE49-F238E27FC236}">
                  <a16:creationId xmlns:a16="http://schemas.microsoft.com/office/drawing/2014/main" id="{6833C6A8-2EF4-A1B0-CA41-20582C4E61BB}"/>
                </a:ext>
              </a:extLst>
            </p:cNvPr>
            <p:cNvSpPr/>
            <p:nvPr/>
          </p:nvSpPr>
          <p:spPr>
            <a:xfrm rot="1984863">
              <a:off x="2344083" y="2981317"/>
              <a:ext cx="1950138" cy="1426071"/>
            </a:xfrm>
            <a:custGeom>
              <a:avLst/>
              <a:gdLst/>
              <a:ahLst/>
              <a:cxnLst/>
              <a:rect l="l" t="t" r="r" b="b"/>
              <a:pathLst>
                <a:path w="2803922" h="2068192" extrusionOk="0">
                  <a:moveTo>
                    <a:pt x="1031794" y="458325"/>
                  </a:moveTo>
                  <a:cubicBezTo>
                    <a:pt x="1444158" y="175009"/>
                    <a:pt x="1937633" y="9643"/>
                    <a:pt x="2457239" y="0"/>
                  </a:cubicBezTo>
                  <a:lnTo>
                    <a:pt x="2573072" y="3687"/>
                  </a:lnTo>
                  <a:lnTo>
                    <a:pt x="2803922" y="486230"/>
                  </a:lnTo>
                  <a:lnTo>
                    <a:pt x="2642015" y="824664"/>
                  </a:lnTo>
                  <a:lnTo>
                    <a:pt x="2473363" y="819291"/>
                  </a:lnTo>
                  <a:cubicBezTo>
                    <a:pt x="1760728" y="832489"/>
                    <a:pt x="1119784" y="1272761"/>
                    <a:pt x="852139" y="1932929"/>
                  </a:cubicBezTo>
                  <a:lnTo>
                    <a:pt x="805090" y="2068192"/>
                  </a:lnTo>
                  <a:lnTo>
                    <a:pt x="473437" y="1799457"/>
                  </a:lnTo>
                  <a:lnTo>
                    <a:pt x="0" y="1901088"/>
                  </a:lnTo>
                  <a:lnTo>
                    <a:pt x="7024" y="1871577"/>
                  </a:lnTo>
                  <a:cubicBezTo>
                    <a:pt x="180010" y="1279939"/>
                    <a:pt x="550702" y="788860"/>
                    <a:pt x="1031794" y="458325"/>
                  </a:cubicBezTo>
                  <a:close/>
                </a:path>
              </a:pathLst>
            </a:custGeom>
            <a:solidFill>
              <a:srgbClr val="156082"/>
            </a:solidFill>
            <a:ln>
              <a:noFill/>
            </a:ln>
          </p:spPr>
          <p:txBody>
            <a:bodyPr spcFirstLastPara="1" wrap="square" lIns="121900" tIns="60933" rIns="121900" bIns="60933" anchor="ctr" anchorCtr="0">
              <a:noAutofit/>
            </a:bodyPr>
            <a:lstStyle/>
            <a:p>
              <a:pPr algn="ctr"/>
              <a:endParaRPr sz="1333">
                <a:solidFill>
                  <a:schemeClr val="dk1"/>
                </a:solidFill>
                <a:latin typeface="Calibri"/>
                <a:ea typeface="Calibri"/>
                <a:cs typeface="Calibri"/>
                <a:sym typeface="Calibri"/>
              </a:endParaRPr>
            </a:p>
          </p:txBody>
        </p:sp>
        <p:sp>
          <p:nvSpPr>
            <p:cNvPr id="12" name="Google Shape;132;p1">
              <a:extLst>
                <a:ext uri="{FF2B5EF4-FFF2-40B4-BE49-F238E27FC236}">
                  <a16:creationId xmlns:a16="http://schemas.microsoft.com/office/drawing/2014/main" id="{7B2044DE-024D-751A-C369-3660EE09F3CC}"/>
                </a:ext>
              </a:extLst>
            </p:cNvPr>
            <p:cNvSpPr/>
            <p:nvPr/>
          </p:nvSpPr>
          <p:spPr>
            <a:xfrm rot="1984863">
              <a:off x="4058190" y="3956316"/>
              <a:ext cx="1463384" cy="1419800"/>
            </a:xfrm>
            <a:custGeom>
              <a:avLst/>
              <a:gdLst/>
              <a:ahLst/>
              <a:cxnLst/>
              <a:rect l="l" t="t" r="r" b="b"/>
              <a:pathLst>
                <a:path w="2104064" h="2059099" extrusionOk="0">
                  <a:moveTo>
                    <a:pt x="0" y="0"/>
                  </a:moveTo>
                  <a:lnTo>
                    <a:pt x="92426" y="12345"/>
                  </a:lnTo>
                  <a:cubicBezTo>
                    <a:pt x="1065776" y="192690"/>
                    <a:pt x="1811953" y="891809"/>
                    <a:pt x="2098055" y="1771014"/>
                  </a:cubicBezTo>
                  <a:lnTo>
                    <a:pt x="2104064" y="1793078"/>
                  </a:lnTo>
                  <a:lnTo>
                    <a:pt x="1785191" y="2059099"/>
                  </a:lnTo>
                  <a:lnTo>
                    <a:pt x="1294778" y="1961137"/>
                  </a:lnTo>
                  <a:lnTo>
                    <a:pt x="1257346" y="1862586"/>
                  </a:lnTo>
                  <a:cubicBezTo>
                    <a:pt x="1050955" y="1389314"/>
                    <a:pt x="643087" y="1012820"/>
                    <a:pt x="121223" y="860293"/>
                  </a:cubicBezTo>
                  <a:lnTo>
                    <a:pt x="33662" y="839456"/>
                  </a:lnTo>
                  <a:lnTo>
                    <a:pt x="217631" y="454910"/>
                  </a:lnTo>
                  <a:lnTo>
                    <a:pt x="0" y="0"/>
                  </a:lnTo>
                  <a:close/>
                </a:path>
              </a:pathLst>
            </a:custGeom>
            <a:solidFill>
              <a:srgbClr val="BFBFBF"/>
            </a:solidFill>
            <a:ln w="25400" cap="flat" cmpd="sng">
              <a:solidFill>
                <a:srgbClr val="BFBFBF"/>
              </a:solidFill>
              <a:prstDash val="solid"/>
              <a:round/>
              <a:headEnd type="none" w="sm" len="sm"/>
              <a:tailEnd type="none" w="sm" len="sm"/>
            </a:ln>
          </p:spPr>
          <p:txBody>
            <a:bodyPr spcFirstLastPara="1" wrap="square" lIns="121900" tIns="60933" rIns="121900" bIns="60933" anchor="ctr" anchorCtr="0">
              <a:noAutofit/>
            </a:bodyPr>
            <a:lstStyle/>
            <a:p>
              <a:pPr algn="ctr"/>
              <a:endParaRPr sz="1333">
                <a:solidFill>
                  <a:srgbClr val="BFBFBF"/>
                </a:solidFill>
                <a:latin typeface="Calibri"/>
                <a:ea typeface="Calibri"/>
                <a:cs typeface="Calibri"/>
                <a:sym typeface="Calibri"/>
              </a:endParaRPr>
            </a:p>
          </p:txBody>
        </p:sp>
        <p:sp>
          <p:nvSpPr>
            <p:cNvPr id="13" name="Google Shape;133;p1">
              <a:extLst>
                <a:ext uri="{FF2B5EF4-FFF2-40B4-BE49-F238E27FC236}">
                  <a16:creationId xmlns:a16="http://schemas.microsoft.com/office/drawing/2014/main" id="{5E0E87AD-8377-1991-60CB-E13C4E280EDB}"/>
                </a:ext>
              </a:extLst>
            </p:cNvPr>
            <p:cNvSpPr/>
            <p:nvPr/>
          </p:nvSpPr>
          <p:spPr>
            <a:xfrm rot="1984863">
              <a:off x="1468358" y="3870283"/>
              <a:ext cx="1005486" cy="1785913"/>
            </a:xfrm>
            <a:custGeom>
              <a:avLst/>
              <a:gdLst/>
              <a:ahLst/>
              <a:cxnLst/>
              <a:rect l="l" t="t" r="r" b="b"/>
              <a:pathLst>
                <a:path w="1445694" h="2590062" extrusionOk="0">
                  <a:moveTo>
                    <a:pt x="35404" y="100023"/>
                  </a:moveTo>
                  <a:lnTo>
                    <a:pt x="501346" y="0"/>
                  </a:lnTo>
                  <a:lnTo>
                    <a:pt x="837858" y="272673"/>
                  </a:lnTo>
                  <a:lnTo>
                    <a:pt x="825426" y="365791"/>
                  </a:lnTo>
                  <a:cubicBezTo>
                    <a:pt x="780954" y="907341"/>
                    <a:pt x="986559" y="1422771"/>
                    <a:pt x="1354761" y="1784895"/>
                  </a:cubicBezTo>
                  <a:lnTo>
                    <a:pt x="1445694" y="1866087"/>
                  </a:lnTo>
                  <a:lnTo>
                    <a:pt x="1103084" y="2079371"/>
                  </a:lnTo>
                  <a:lnTo>
                    <a:pt x="1040710" y="2590062"/>
                  </a:lnTo>
                  <a:lnTo>
                    <a:pt x="968166" y="2536951"/>
                  </a:lnTo>
                  <a:cubicBezTo>
                    <a:pt x="314794" y="2007878"/>
                    <a:pt x="-63340" y="1177297"/>
                    <a:pt x="8748" y="299668"/>
                  </a:cubicBezTo>
                  <a:lnTo>
                    <a:pt x="35404" y="100023"/>
                  </a:lnTo>
                  <a:close/>
                </a:path>
              </a:pathLst>
            </a:custGeom>
            <a:solidFill>
              <a:srgbClr val="DAE5F1"/>
            </a:solidFill>
            <a:ln w="25400" cap="flat" cmpd="sng">
              <a:solidFill>
                <a:srgbClr val="DAE5F1"/>
              </a:solidFill>
              <a:prstDash val="solid"/>
              <a:round/>
              <a:headEnd type="none" w="sm" len="sm"/>
              <a:tailEnd type="none" w="sm" len="sm"/>
            </a:ln>
          </p:spPr>
          <p:txBody>
            <a:bodyPr spcFirstLastPara="1" wrap="square" lIns="121900" tIns="60933" rIns="121900" bIns="60933" anchor="ctr" anchorCtr="0">
              <a:noAutofit/>
            </a:bodyPr>
            <a:lstStyle/>
            <a:p>
              <a:pPr algn="ctr"/>
              <a:endParaRPr sz="1333">
                <a:solidFill>
                  <a:schemeClr val="dk1"/>
                </a:solidFill>
                <a:latin typeface="Calibri"/>
                <a:ea typeface="Calibri"/>
                <a:cs typeface="Calibri"/>
                <a:sym typeface="Calibri"/>
              </a:endParaRPr>
            </a:p>
          </p:txBody>
        </p:sp>
        <p:sp>
          <p:nvSpPr>
            <p:cNvPr id="14" name="Google Shape;134;p1">
              <a:extLst>
                <a:ext uri="{FF2B5EF4-FFF2-40B4-BE49-F238E27FC236}">
                  <a16:creationId xmlns:a16="http://schemas.microsoft.com/office/drawing/2014/main" id="{E75A9527-0C8B-ABC4-565B-11EF15CF1BC0}"/>
                </a:ext>
              </a:extLst>
            </p:cNvPr>
            <p:cNvSpPr/>
            <p:nvPr/>
          </p:nvSpPr>
          <p:spPr>
            <a:xfrm rot="1984863">
              <a:off x="3710177" y="5319847"/>
              <a:ext cx="992814" cy="1628980"/>
            </a:xfrm>
            <a:custGeom>
              <a:avLst/>
              <a:gdLst/>
              <a:ahLst/>
              <a:cxnLst/>
              <a:rect l="l" t="t" r="r" b="b"/>
              <a:pathLst>
                <a:path w="1427474" h="2362467" extrusionOk="0">
                  <a:moveTo>
                    <a:pt x="577685" y="167513"/>
                  </a:moveTo>
                  <a:lnTo>
                    <a:pt x="1062591" y="264376"/>
                  </a:lnTo>
                  <a:lnTo>
                    <a:pt x="1379492" y="0"/>
                  </a:lnTo>
                  <a:lnTo>
                    <a:pt x="1409352" y="176285"/>
                  </a:lnTo>
                  <a:cubicBezTo>
                    <a:pt x="1439652" y="430874"/>
                    <a:pt x="1432583" y="694278"/>
                    <a:pt x="1383418" y="959626"/>
                  </a:cubicBezTo>
                  <a:cubicBezTo>
                    <a:pt x="1285089" y="1490322"/>
                    <a:pt x="1032344" y="1953433"/>
                    <a:pt x="680162" y="2311186"/>
                  </a:cubicBezTo>
                  <a:lnTo>
                    <a:pt x="624594" y="2362467"/>
                  </a:lnTo>
                  <a:lnTo>
                    <a:pt x="209142" y="2263739"/>
                  </a:lnTo>
                  <a:lnTo>
                    <a:pt x="0" y="1825239"/>
                  </a:lnTo>
                  <a:lnTo>
                    <a:pt x="95618" y="1737012"/>
                  </a:lnTo>
                  <a:cubicBezTo>
                    <a:pt x="337118" y="1491737"/>
                    <a:pt x="510426" y="1174222"/>
                    <a:pt x="577842" y="810367"/>
                  </a:cubicBezTo>
                  <a:cubicBezTo>
                    <a:pt x="611550" y="628439"/>
                    <a:pt x="616392" y="447843"/>
                    <a:pt x="595608" y="273289"/>
                  </a:cubicBezTo>
                  <a:lnTo>
                    <a:pt x="577685" y="167513"/>
                  </a:lnTo>
                  <a:close/>
                </a:path>
              </a:pathLst>
            </a:custGeom>
            <a:solidFill>
              <a:srgbClr val="F79F00"/>
            </a:solidFill>
            <a:ln w="25400" cap="flat" cmpd="sng">
              <a:solidFill>
                <a:srgbClr val="F79F00"/>
              </a:solidFill>
              <a:prstDash val="solid"/>
              <a:round/>
              <a:headEnd type="none" w="sm" len="sm"/>
              <a:tailEnd type="none" w="sm" len="sm"/>
            </a:ln>
          </p:spPr>
          <p:txBody>
            <a:bodyPr spcFirstLastPara="1" wrap="square" lIns="121900" tIns="60933" rIns="121900" bIns="60933" anchor="ctr" anchorCtr="0">
              <a:noAutofit/>
            </a:bodyPr>
            <a:lstStyle/>
            <a:p>
              <a:pPr algn="ctr"/>
              <a:endParaRPr sz="1333">
                <a:solidFill>
                  <a:schemeClr val="dk1"/>
                </a:solidFill>
                <a:latin typeface="Calibri"/>
                <a:ea typeface="Calibri"/>
                <a:cs typeface="Calibri"/>
                <a:sym typeface="Calibri"/>
              </a:endParaRPr>
            </a:p>
          </p:txBody>
        </p:sp>
        <p:sp>
          <p:nvSpPr>
            <p:cNvPr id="15" name="Google Shape;135;p1">
              <a:extLst>
                <a:ext uri="{FF2B5EF4-FFF2-40B4-BE49-F238E27FC236}">
                  <a16:creationId xmlns:a16="http://schemas.microsoft.com/office/drawing/2014/main" id="{02936B62-1AE4-DB3F-15ED-B3CA8C2B1167}"/>
                </a:ext>
              </a:extLst>
            </p:cNvPr>
            <p:cNvSpPr/>
            <p:nvPr/>
          </p:nvSpPr>
          <p:spPr>
            <a:xfrm rot="1984863">
              <a:off x="1661759" y="5872700"/>
              <a:ext cx="1984240" cy="757351"/>
            </a:xfrm>
            <a:custGeom>
              <a:avLst/>
              <a:gdLst/>
              <a:ahLst/>
              <a:cxnLst/>
              <a:rect l="l" t="t" r="r" b="b"/>
              <a:pathLst>
                <a:path w="2852954" h="1098366" extrusionOk="0">
                  <a:moveTo>
                    <a:pt x="63122" y="224908"/>
                  </a:moveTo>
                  <a:lnTo>
                    <a:pt x="389995" y="21420"/>
                  </a:lnTo>
                  <a:lnTo>
                    <a:pt x="476978" y="72838"/>
                  </a:lnTo>
                  <a:cubicBezTo>
                    <a:pt x="632604" y="154767"/>
                    <a:pt x="803057" y="214951"/>
                    <a:pt x="985096" y="248680"/>
                  </a:cubicBezTo>
                  <a:cubicBezTo>
                    <a:pt x="1409853" y="327380"/>
                    <a:pt x="1827320" y="249007"/>
                    <a:pt x="2177630" y="54684"/>
                  </a:cubicBezTo>
                  <a:lnTo>
                    <a:pt x="2265992" y="0"/>
                  </a:lnTo>
                  <a:lnTo>
                    <a:pt x="2508287" y="508008"/>
                  </a:lnTo>
                  <a:lnTo>
                    <a:pt x="2852954" y="589916"/>
                  </a:lnTo>
                  <a:lnTo>
                    <a:pt x="2787561" y="639596"/>
                  </a:lnTo>
                  <a:cubicBezTo>
                    <a:pt x="2237742" y="1017350"/>
                    <a:pt x="1543727" y="1185416"/>
                    <a:pt x="835836" y="1054256"/>
                  </a:cubicBezTo>
                  <a:cubicBezTo>
                    <a:pt x="570377" y="1005071"/>
                    <a:pt x="321815" y="917299"/>
                    <a:pt x="94875" y="797812"/>
                  </a:cubicBezTo>
                  <a:lnTo>
                    <a:pt x="0" y="741721"/>
                  </a:lnTo>
                  <a:lnTo>
                    <a:pt x="63122" y="224908"/>
                  </a:lnTo>
                  <a:close/>
                </a:path>
              </a:pathLst>
            </a:custGeom>
            <a:solidFill>
              <a:srgbClr val="A2C117"/>
            </a:solidFill>
            <a:ln>
              <a:noFill/>
            </a:ln>
          </p:spPr>
          <p:txBody>
            <a:bodyPr spcFirstLastPara="1" wrap="square" lIns="121900" tIns="60933" rIns="121900" bIns="60933" anchor="ctr" anchorCtr="0">
              <a:noAutofit/>
            </a:bodyPr>
            <a:lstStyle/>
            <a:p>
              <a:pPr algn="ctr"/>
              <a:endParaRPr sz="1333">
                <a:solidFill>
                  <a:srgbClr val="494429"/>
                </a:solidFill>
                <a:latin typeface="Calibri"/>
                <a:ea typeface="Calibri"/>
                <a:cs typeface="Calibri"/>
                <a:sym typeface="Calibri"/>
              </a:endParaRPr>
            </a:p>
          </p:txBody>
        </p:sp>
        <p:sp>
          <p:nvSpPr>
            <p:cNvPr id="16" name="Google Shape;136;p1">
              <a:extLst>
                <a:ext uri="{FF2B5EF4-FFF2-40B4-BE49-F238E27FC236}">
                  <a16:creationId xmlns:a16="http://schemas.microsoft.com/office/drawing/2014/main" id="{B068FCB6-542B-8811-E668-73BF98FB1BF7}"/>
                </a:ext>
              </a:extLst>
            </p:cNvPr>
            <p:cNvSpPr txBox="1"/>
            <p:nvPr/>
          </p:nvSpPr>
          <p:spPr>
            <a:xfrm>
              <a:off x="2591449" y="3436486"/>
              <a:ext cx="1629086" cy="353976"/>
            </a:xfrm>
            <a:prstGeom prst="rect">
              <a:avLst/>
            </a:prstGeom>
            <a:noFill/>
            <a:ln>
              <a:noFill/>
            </a:ln>
          </p:spPr>
          <p:txBody>
            <a:bodyPr spcFirstLastPara="1" wrap="square" lIns="121900" tIns="60933" rIns="121900" bIns="60933" anchor="t" anchorCtr="0">
              <a:spAutoFit/>
            </a:bodyPr>
            <a:lstStyle/>
            <a:p>
              <a:r>
                <a:rPr lang="en-US" sz="1333" dirty="0">
                  <a:solidFill>
                    <a:schemeClr val="lt1"/>
                  </a:solidFill>
                  <a:latin typeface="Calibri"/>
                  <a:ea typeface="Calibri"/>
                  <a:cs typeface="Calibri"/>
                  <a:sym typeface="Calibri"/>
                </a:rPr>
                <a:t>Create Workflow</a:t>
              </a:r>
              <a:endParaRPr sz="1333" dirty="0">
                <a:solidFill>
                  <a:schemeClr val="lt1"/>
                </a:solidFill>
                <a:latin typeface="Calibri"/>
                <a:ea typeface="Calibri"/>
                <a:cs typeface="Calibri"/>
                <a:sym typeface="Calibri"/>
              </a:endParaRPr>
            </a:p>
          </p:txBody>
        </p:sp>
        <p:sp>
          <p:nvSpPr>
            <p:cNvPr id="17" name="Google Shape;137;p1">
              <a:extLst>
                <a:ext uri="{FF2B5EF4-FFF2-40B4-BE49-F238E27FC236}">
                  <a16:creationId xmlns:a16="http://schemas.microsoft.com/office/drawing/2014/main" id="{2AB07A5E-D6AA-8755-3B3A-B63ED8592E72}"/>
                </a:ext>
              </a:extLst>
            </p:cNvPr>
            <p:cNvSpPr txBox="1"/>
            <p:nvPr/>
          </p:nvSpPr>
          <p:spPr>
            <a:xfrm rot="4681598">
              <a:off x="4391627" y="4365004"/>
              <a:ext cx="997072" cy="796467"/>
            </a:xfrm>
            <a:prstGeom prst="rect">
              <a:avLst/>
            </a:prstGeom>
            <a:noFill/>
            <a:ln>
              <a:noFill/>
            </a:ln>
          </p:spPr>
          <p:txBody>
            <a:bodyPr spcFirstLastPara="1" wrap="square" lIns="121900" tIns="60933" rIns="121900" bIns="60933" anchor="t" anchorCtr="0">
              <a:spAutoFit/>
            </a:bodyPr>
            <a:lstStyle/>
            <a:p>
              <a:pPr algn="ctr"/>
              <a:endParaRPr sz="1333">
                <a:solidFill>
                  <a:schemeClr val="dk1"/>
                </a:solidFill>
                <a:latin typeface="Calibri"/>
                <a:ea typeface="Calibri"/>
                <a:cs typeface="Calibri"/>
                <a:sym typeface="Calibri"/>
              </a:endParaRPr>
            </a:p>
            <a:p>
              <a:pPr algn="ctr"/>
              <a:r>
                <a:rPr lang="en-US" sz="1333">
                  <a:solidFill>
                    <a:schemeClr val="dk1"/>
                  </a:solidFill>
                  <a:latin typeface="Calibri"/>
                  <a:ea typeface="Calibri"/>
                  <a:cs typeface="Calibri"/>
                  <a:sym typeface="Calibri"/>
                </a:rPr>
                <a:t> Plan </a:t>
              </a:r>
              <a:endParaRPr sz="1067"/>
            </a:p>
            <a:p>
              <a:pPr algn="ctr"/>
              <a:r>
                <a:rPr lang="en-US" sz="1333">
                  <a:solidFill>
                    <a:schemeClr val="dk1"/>
                  </a:solidFill>
                  <a:latin typeface="Calibri"/>
                  <a:ea typeface="Calibri"/>
                  <a:cs typeface="Calibri"/>
                  <a:sym typeface="Calibri"/>
                </a:rPr>
                <a:t>Workflow</a:t>
              </a:r>
              <a:endParaRPr sz="1333">
                <a:solidFill>
                  <a:schemeClr val="dk1"/>
                </a:solidFill>
                <a:latin typeface="Calibri"/>
                <a:ea typeface="Calibri"/>
                <a:cs typeface="Calibri"/>
                <a:sym typeface="Calibri"/>
              </a:endParaRPr>
            </a:p>
          </p:txBody>
        </p:sp>
        <p:sp>
          <p:nvSpPr>
            <p:cNvPr id="18" name="Google Shape;138;p1">
              <a:extLst>
                <a:ext uri="{FF2B5EF4-FFF2-40B4-BE49-F238E27FC236}">
                  <a16:creationId xmlns:a16="http://schemas.microsoft.com/office/drawing/2014/main" id="{EEFD22C1-5768-0DF5-86E5-3973565DF716}"/>
                </a:ext>
              </a:extLst>
            </p:cNvPr>
            <p:cNvSpPr txBox="1"/>
            <p:nvPr/>
          </p:nvSpPr>
          <p:spPr>
            <a:xfrm rot="19471925">
              <a:off x="3844653" y="5895337"/>
              <a:ext cx="1033239" cy="796467"/>
            </a:xfrm>
            <a:prstGeom prst="rect">
              <a:avLst/>
            </a:prstGeom>
            <a:noFill/>
            <a:ln>
              <a:noFill/>
            </a:ln>
          </p:spPr>
          <p:txBody>
            <a:bodyPr spcFirstLastPara="1" wrap="square" lIns="121900" tIns="60933" rIns="121900" bIns="60933" anchor="t" anchorCtr="0">
              <a:spAutoFit/>
            </a:bodyPr>
            <a:lstStyle/>
            <a:p>
              <a:pPr algn="ctr"/>
              <a:r>
                <a:rPr lang="en-US" sz="1333">
                  <a:solidFill>
                    <a:schemeClr val="dk1"/>
                  </a:solidFill>
                  <a:latin typeface="Calibri"/>
                  <a:ea typeface="Calibri"/>
                  <a:cs typeface="Calibri"/>
                  <a:sym typeface="Calibri"/>
                </a:rPr>
                <a:t>Provision </a:t>
              </a:r>
              <a:endParaRPr sz="1067"/>
            </a:p>
            <a:p>
              <a:pPr algn="ctr"/>
              <a:r>
                <a:rPr lang="en-US" sz="1333">
                  <a:solidFill>
                    <a:schemeClr val="dk1"/>
                  </a:solidFill>
                  <a:latin typeface="Calibri"/>
                  <a:ea typeface="Calibri"/>
                  <a:cs typeface="Calibri"/>
                  <a:sym typeface="Calibri"/>
                </a:rPr>
                <a:t>Resources</a:t>
              </a:r>
              <a:endParaRPr sz="1067"/>
            </a:p>
            <a:p>
              <a:pPr algn="ctr"/>
              <a:endParaRPr sz="1333">
                <a:solidFill>
                  <a:schemeClr val="dk1"/>
                </a:solidFill>
                <a:latin typeface="Calibri"/>
                <a:ea typeface="Calibri"/>
                <a:cs typeface="Calibri"/>
                <a:sym typeface="Calibri"/>
              </a:endParaRPr>
            </a:p>
          </p:txBody>
        </p:sp>
        <p:sp>
          <p:nvSpPr>
            <p:cNvPr id="19" name="Google Shape;139;p1">
              <a:extLst>
                <a:ext uri="{FF2B5EF4-FFF2-40B4-BE49-F238E27FC236}">
                  <a16:creationId xmlns:a16="http://schemas.microsoft.com/office/drawing/2014/main" id="{38A7869A-09DD-1360-D895-348BFFBA9E09}"/>
                </a:ext>
              </a:extLst>
            </p:cNvPr>
            <p:cNvSpPr txBox="1"/>
            <p:nvPr/>
          </p:nvSpPr>
          <p:spPr>
            <a:xfrm rot="2185818">
              <a:off x="1957784" y="5963032"/>
              <a:ext cx="997072" cy="796467"/>
            </a:xfrm>
            <a:prstGeom prst="rect">
              <a:avLst/>
            </a:prstGeom>
            <a:noFill/>
            <a:ln>
              <a:noFill/>
            </a:ln>
          </p:spPr>
          <p:txBody>
            <a:bodyPr spcFirstLastPara="1" wrap="square" lIns="121900" tIns="60933" rIns="121900" bIns="60933" anchor="t" anchorCtr="0">
              <a:spAutoFit/>
            </a:bodyPr>
            <a:lstStyle/>
            <a:p>
              <a:r>
                <a:rPr lang="en-US" sz="1333">
                  <a:solidFill>
                    <a:srgbClr val="494429"/>
                  </a:solidFill>
                  <a:latin typeface="Calibri"/>
                  <a:ea typeface="Calibri"/>
                  <a:cs typeface="Calibri"/>
                  <a:sym typeface="Calibri"/>
                </a:rPr>
                <a:t>Execute</a:t>
              </a:r>
              <a:endParaRPr sz="1067"/>
            </a:p>
            <a:p>
              <a:r>
                <a:rPr lang="en-US" sz="1333">
                  <a:solidFill>
                    <a:srgbClr val="494429"/>
                  </a:solidFill>
                  <a:latin typeface="Calibri"/>
                  <a:ea typeface="Calibri"/>
                  <a:cs typeface="Calibri"/>
                  <a:sym typeface="Calibri"/>
                </a:rPr>
                <a:t>Workflow</a:t>
              </a:r>
              <a:endParaRPr sz="1067"/>
            </a:p>
            <a:p>
              <a:endParaRPr sz="1333">
                <a:solidFill>
                  <a:srgbClr val="494429"/>
                </a:solidFill>
                <a:latin typeface="Calibri"/>
                <a:ea typeface="Calibri"/>
                <a:cs typeface="Calibri"/>
                <a:sym typeface="Calibri"/>
              </a:endParaRPr>
            </a:p>
          </p:txBody>
        </p:sp>
        <p:sp>
          <p:nvSpPr>
            <p:cNvPr id="20" name="Google Shape;140;p1">
              <a:extLst>
                <a:ext uri="{FF2B5EF4-FFF2-40B4-BE49-F238E27FC236}">
                  <a16:creationId xmlns:a16="http://schemas.microsoft.com/office/drawing/2014/main" id="{038B4449-1341-8EEA-6780-FBA902C57DC5}"/>
                </a:ext>
              </a:extLst>
            </p:cNvPr>
            <p:cNvSpPr txBox="1"/>
            <p:nvPr/>
          </p:nvSpPr>
          <p:spPr>
            <a:xfrm rot="17077608">
              <a:off x="1503445" y="4336939"/>
              <a:ext cx="825641" cy="575221"/>
            </a:xfrm>
            <a:prstGeom prst="rect">
              <a:avLst/>
            </a:prstGeom>
            <a:noFill/>
            <a:ln>
              <a:noFill/>
            </a:ln>
          </p:spPr>
          <p:txBody>
            <a:bodyPr spcFirstLastPara="1" wrap="square" lIns="121900" tIns="60933" rIns="121900" bIns="60933" anchor="t" anchorCtr="0">
              <a:spAutoFit/>
            </a:bodyPr>
            <a:lstStyle/>
            <a:p>
              <a:pPr algn="ctr"/>
              <a:r>
                <a:rPr lang="en-US" sz="1333">
                  <a:solidFill>
                    <a:schemeClr val="dk1"/>
                  </a:solidFill>
                  <a:latin typeface="Calibri"/>
                  <a:ea typeface="Calibri"/>
                  <a:cs typeface="Calibri"/>
                  <a:sym typeface="Calibri"/>
                </a:rPr>
                <a:t>Publish </a:t>
              </a:r>
              <a:endParaRPr sz="1067"/>
            </a:p>
            <a:p>
              <a:pPr algn="ctr"/>
              <a:r>
                <a:rPr lang="en-US" sz="1333">
                  <a:solidFill>
                    <a:schemeClr val="dk1"/>
                  </a:solidFill>
                  <a:latin typeface="Calibri"/>
                  <a:ea typeface="Calibri"/>
                  <a:cs typeface="Calibri"/>
                  <a:sym typeface="Calibri"/>
                </a:rPr>
                <a:t>Results</a:t>
              </a:r>
              <a:endParaRPr sz="1333">
                <a:solidFill>
                  <a:schemeClr val="dk1"/>
                </a:solidFill>
                <a:latin typeface="Calibri"/>
                <a:ea typeface="Calibri"/>
                <a:cs typeface="Calibri"/>
                <a:sym typeface="Calibri"/>
              </a:endParaRPr>
            </a:p>
          </p:txBody>
        </p:sp>
        <p:sp>
          <p:nvSpPr>
            <p:cNvPr id="24" name="Google Shape;144;p1">
              <a:extLst>
                <a:ext uri="{FF2B5EF4-FFF2-40B4-BE49-F238E27FC236}">
                  <a16:creationId xmlns:a16="http://schemas.microsoft.com/office/drawing/2014/main" id="{5F725C56-CA72-3E1A-D001-28C2055E9858}"/>
                </a:ext>
              </a:extLst>
            </p:cNvPr>
            <p:cNvSpPr/>
            <p:nvPr/>
          </p:nvSpPr>
          <p:spPr>
            <a:xfrm>
              <a:off x="2210408" y="3906581"/>
              <a:ext cx="2291414" cy="2269806"/>
            </a:xfrm>
            <a:prstGeom prst="donut">
              <a:avLst>
                <a:gd name="adj" fmla="val 14961"/>
              </a:avLst>
            </a:prstGeom>
            <a:solidFill>
              <a:srgbClr val="397A9E"/>
            </a:solidFill>
            <a:ln w="25400" cap="flat" cmpd="sng">
              <a:noFill/>
              <a:prstDash val="solid"/>
              <a:round/>
              <a:headEnd type="none" w="sm" len="sm"/>
              <a:tailEnd type="none" w="sm" len="sm"/>
            </a:ln>
          </p:spPr>
          <p:txBody>
            <a:bodyPr spcFirstLastPara="1" wrap="square" lIns="121900" tIns="60933" rIns="121900" bIns="60933" anchor="ctr" anchorCtr="0">
              <a:noAutofit/>
            </a:bodyPr>
            <a:lstStyle/>
            <a:p>
              <a:pPr algn="ctr"/>
              <a:endParaRPr sz="1333">
                <a:solidFill>
                  <a:schemeClr val="dk1"/>
                </a:solidFill>
                <a:latin typeface="Calibri"/>
                <a:ea typeface="Calibri"/>
                <a:cs typeface="Calibri"/>
                <a:sym typeface="Calibri"/>
              </a:endParaRPr>
            </a:p>
          </p:txBody>
        </p:sp>
        <p:sp>
          <p:nvSpPr>
            <p:cNvPr id="25" name="Google Shape;145;p1">
              <a:extLst>
                <a:ext uri="{FF2B5EF4-FFF2-40B4-BE49-F238E27FC236}">
                  <a16:creationId xmlns:a16="http://schemas.microsoft.com/office/drawing/2014/main" id="{BD6A2419-2191-9C9C-FB79-AAF576622291}"/>
                </a:ext>
              </a:extLst>
            </p:cNvPr>
            <p:cNvSpPr txBox="1"/>
            <p:nvPr/>
          </p:nvSpPr>
          <p:spPr>
            <a:xfrm rot="18878581">
              <a:off x="2378685" y="4128292"/>
              <a:ext cx="762852" cy="309851"/>
            </a:xfrm>
            <a:prstGeom prst="rect">
              <a:avLst/>
            </a:prstGeom>
            <a:noFill/>
            <a:ln>
              <a:noFill/>
            </a:ln>
          </p:spPr>
          <p:txBody>
            <a:bodyPr spcFirstLastPara="1" wrap="square" lIns="121900" tIns="60933" rIns="121900" bIns="60933" anchor="t" anchorCtr="0">
              <a:spAutoFit/>
            </a:bodyPr>
            <a:lstStyle/>
            <a:p>
              <a:r>
                <a:rPr lang="en-US" sz="1067" dirty="0">
                  <a:solidFill>
                    <a:srgbClr val="DDD9C3"/>
                  </a:solidFill>
                  <a:latin typeface="Calibri"/>
                  <a:ea typeface="Calibri"/>
                  <a:cs typeface="Calibri"/>
                  <a:sym typeface="Calibri"/>
                </a:rPr>
                <a:t>Modify</a:t>
              </a:r>
              <a:endParaRPr sz="1333" dirty="0">
                <a:solidFill>
                  <a:srgbClr val="DDD9C3"/>
                </a:solidFill>
                <a:latin typeface="Calibri"/>
                <a:ea typeface="Calibri"/>
                <a:cs typeface="Calibri"/>
                <a:sym typeface="Calibri"/>
              </a:endParaRPr>
            </a:p>
          </p:txBody>
        </p:sp>
        <p:sp>
          <p:nvSpPr>
            <p:cNvPr id="26" name="Google Shape;146;p1">
              <a:extLst>
                <a:ext uri="{FF2B5EF4-FFF2-40B4-BE49-F238E27FC236}">
                  <a16:creationId xmlns:a16="http://schemas.microsoft.com/office/drawing/2014/main" id="{DE73D854-9BF4-08A5-1AFE-875EC2ACF016}"/>
                </a:ext>
              </a:extLst>
            </p:cNvPr>
            <p:cNvSpPr txBox="1"/>
            <p:nvPr/>
          </p:nvSpPr>
          <p:spPr>
            <a:xfrm rot="6421740">
              <a:off x="3891553" y="5307148"/>
              <a:ext cx="740358" cy="309851"/>
            </a:xfrm>
            <a:prstGeom prst="rect">
              <a:avLst/>
            </a:prstGeom>
            <a:noFill/>
            <a:ln>
              <a:noFill/>
            </a:ln>
          </p:spPr>
          <p:txBody>
            <a:bodyPr spcFirstLastPara="1" wrap="square" lIns="121900" tIns="60933" rIns="121900" bIns="60933" anchor="t" anchorCtr="0">
              <a:spAutoFit/>
            </a:bodyPr>
            <a:lstStyle/>
            <a:p>
              <a:r>
                <a:rPr lang="en-US" sz="1067" dirty="0">
                  <a:solidFill>
                    <a:srgbClr val="DDD9C3"/>
                  </a:solidFill>
                  <a:latin typeface="Calibri"/>
                  <a:ea typeface="Calibri"/>
                  <a:cs typeface="Calibri"/>
                  <a:sym typeface="Calibri"/>
                </a:rPr>
                <a:t>Adapt</a:t>
              </a:r>
              <a:endParaRPr sz="1333" dirty="0">
                <a:solidFill>
                  <a:srgbClr val="DDD9C3"/>
                </a:solidFill>
                <a:latin typeface="Calibri"/>
                <a:ea typeface="Calibri"/>
                <a:cs typeface="Calibri"/>
                <a:sym typeface="Calibri"/>
              </a:endParaRPr>
            </a:p>
          </p:txBody>
        </p:sp>
        <p:sp>
          <p:nvSpPr>
            <p:cNvPr id="27" name="Google Shape;147;p1">
              <a:extLst>
                <a:ext uri="{FF2B5EF4-FFF2-40B4-BE49-F238E27FC236}">
                  <a16:creationId xmlns:a16="http://schemas.microsoft.com/office/drawing/2014/main" id="{24A07B15-13CF-8D34-AF81-4DEBB636AD0C}"/>
                </a:ext>
              </a:extLst>
            </p:cNvPr>
            <p:cNvSpPr txBox="1"/>
            <p:nvPr/>
          </p:nvSpPr>
          <p:spPr>
            <a:xfrm rot="1955553">
              <a:off x="2496119" y="5801411"/>
              <a:ext cx="884716" cy="309851"/>
            </a:xfrm>
            <a:prstGeom prst="rect">
              <a:avLst/>
            </a:prstGeom>
            <a:noFill/>
            <a:ln>
              <a:noFill/>
            </a:ln>
          </p:spPr>
          <p:txBody>
            <a:bodyPr spcFirstLastPara="1" wrap="square" lIns="121900" tIns="60933" rIns="121900" bIns="60933" anchor="t" anchorCtr="0">
              <a:spAutoFit/>
            </a:bodyPr>
            <a:lstStyle/>
            <a:p>
              <a:r>
                <a:rPr lang="en-US" sz="1067" dirty="0">
                  <a:solidFill>
                    <a:srgbClr val="DDD9C3"/>
                  </a:solidFill>
                  <a:latin typeface="Calibri"/>
                  <a:ea typeface="Calibri"/>
                  <a:cs typeface="Calibri"/>
                  <a:sym typeface="Calibri"/>
                </a:rPr>
                <a:t>Monitor</a:t>
              </a:r>
              <a:endParaRPr sz="1333" dirty="0">
                <a:solidFill>
                  <a:srgbClr val="DDD9C3"/>
                </a:solidFill>
                <a:latin typeface="Calibri"/>
                <a:ea typeface="Calibri"/>
                <a:cs typeface="Calibri"/>
                <a:sym typeface="Calibri"/>
              </a:endParaRPr>
            </a:p>
          </p:txBody>
        </p:sp>
        <p:sp>
          <p:nvSpPr>
            <p:cNvPr id="28" name="Google Shape;148;p1">
              <a:extLst>
                <a:ext uri="{FF2B5EF4-FFF2-40B4-BE49-F238E27FC236}">
                  <a16:creationId xmlns:a16="http://schemas.microsoft.com/office/drawing/2014/main" id="{B5F771D4-486E-B56A-C6F2-8D86A172B54A}"/>
                </a:ext>
              </a:extLst>
            </p:cNvPr>
            <p:cNvSpPr txBox="1"/>
            <p:nvPr/>
          </p:nvSpPr>
          <p:spPr>
            <a:xfrm>
              <a:off x="2527716" y="4676293"/>
              <a:ext cx="1683738" cy="730280"/>
            </a:xfrm>
            <a:prstGeom prst="rect">
              <a:avLst/>
            </a:prstGeom>
            <a:noFill/>
            <a:ln>
              <a:noFill/>
            </a:ln>
          </p:spPr>
          <p:txBody>
            <a:bodyPr spcFirstLastPara="1" wrap="square" lIns="121900" tIns="60933" rIns="121900" bIns="60933" anchor="ctr" anchorCtr="0">
              <a:spAutoFit/>
            </a:bodyPr>
            <a:lstStyle/>
            <a:p>
              <a:pPr algn="ctr"/>
              <a:r>
                <a:rPr lang="en-US" sz="1200" b="1" dirty="0">
                  <a:solidFill>
                    <a:schemeClr val="dk1"/>
                  </a:solidFill>
                  <a:latin typeface="Calibri"/>
                  <a:ea typeface="Calibri"/>
                  <a:cs typeface="Calibri"/>
                  <a:sym typeface="Calibri"/>
                </a:rPr>
                <a:t>AI models </a:t>
              </a:r>
              <a:r>
                <a:rPr lang="en-US" sz="1200" dirty="0">
                  <a:solidFill>
                    <a:schemeClr val="dk1"/>
                  </a:solidFill>
                  <a:latin typeface="Calibri"/>
                  <a:ea typeface="Calibri"/>
                  <a:cs typeface="Calibri"/>
                  <a:sym typeface="Calibri"/>
                </a:rPr>
                <a:t>to support  decision making and </a:t>
              </a:r>
              <a:endParaRPr sz="1067" dirty="0"/>
            </a:p>
            <a:p>
              <a:pPr algn="ctr"/>
              <a:r>
                <a:rPr lang="en-US" sz="1200" dirty="0">
                  <a:solidFill>
                    <a:schemeClr val="dk1"/>
                  </a:solidFill>
                  <a:latin typeface="Calibri"/>
                  <a:ea typeface="Calibri"/>
                  <a:cs typeface="Calibri"/>
                  <a:sym typeface="Calibri"/>
                </a:rPr>
                <a:t>user experience</a:t>
              </a:r>
              <a:endParaRPr sz="1467" dirty="0">
                <a:solidFill>
                  <a:schemeClr val="dk1"/>
                </a:solidFill>
                <a:latin typeface="Calibri"/>
                <a:ea typeface="Calibri"/>
                <a:cs typeface="Calibri"/>
                <a:sym typeface="Calibri"/>
              </a:endParaRPr>
            </a:p>
          </p:txBody>
        </p:sp>
      </p:grpSp>
      <p:pic>
        <p:nvPicPr>
          <p:cNvPr id="31" name="Google Shape;11;p1">
            <a:extLst>
              <a:ext uri="{FF2B5EF4-FFF2-40B4-BE49-F238E27FC236}">
                <a16:creationId xmlns:a16="http://schemas.microsoft.com/office/drawing/2014/main" id="{2D9921C2-BA33-E561-2C00-5A23BEC7466F}"/>
              </a:ext>
            </a:extLst>
          </p:cNvPr>
          <p:cNvPicPr preferRelativeResize="0"/>
          <p:nvPr/>
        </p:nvPicPr>
        <p:blipFill rotWithShape="1">
          <a:blip r:embed="rId5">
            <a:alphaModFix/>
          </a:blip>
          <a:srcRect l="227" r="227"/>
          <a:stretch/>
        </p:blipFill>
        <p:spPr>
          <a:xfrm>
            <a:off x="7345072" y="2026550"/>
            <a:ext cx="802912" cy="806639"/>
          </a:xfrm>
          <a:prstGeom prst="rect">
            <a:avLst/>
          </a:prstGeom>
          <a:noFill/>
          <a:ln>
            <a:noFill/>
          </a:ln>
        </p:spPr>
      </p:pic>
      <p:sp>
        <p:nvSpPr>
          <p:cNvPr id="34" name="TextBox 33">
            <a:extLst>
              <a:ext uri="{FF2B5EF4-FFF2-40B4-BE49-F238E27FC236}">
                <a16:creationId xmlns:a16="http://schemas.microsoft.com/office/drawing/2014/main" id="{61B98D51-671D-E850-2EB1-491616A07BC4}"/>
              </a:ext>
            </a:extLst>
          </p:cNvPr>
          <p:cNvSpPr txBox="1"/>
          <p:nvPr/>
        </p:nvSpPr>
        <p:spPr>
          <a:xfrm>
            <a:off x="7418468" y="638233"/>
            <a:ext cx="1734770" cy="461665"/>
          </a:xfrm>
          <a:prstGeom prst="rect">
            <a:avLst/>
          </a:prstGeom>
          <a:noFill/>
        </p:spPr>
        <p:txBody>
          <a:bodyPr wrap="none" rtlCol="0">
            <a:spAutoFit/>
          </a:bodyPr>
          <a:lstStyle/>
          <a:p>
            <a:r>
              <a:rPr lang="en-US" sz="2400" i="1" dirty="0"/>
              <a:t>2025 - 2030</a:t>
            </a:r>
          </a:p>
        </p:txBody>
      </p:sp>
      <p:pic>
        <p:nvPicPr>
          <p:cNvPr id="21" name="Google Shape;32;p38">
            <a:extLst>
              <a:ext uri="{FF2B5EF4-FFF2-40B4-BE49-F238E27FC236}">
                <a16:creationId xmlns:a16="http://schemas.microsoft.com/office/drawing/2014/main" id="{93FF1729-9A63-5D5B-FA3E-0316682B6A44}"/>
              </a:ext>
            </a:extLst>
          </p:cNvPr>
          <p:cNvPicPr preferRelativeResize="0">
            <a:picLocks noChangeAspect="1"/>
          </p:cNvPicPr>
          <p:nvPr/>
        </p:nvPicPr>
        <p:blipFill rotWithShape="1">
          <a:blip r:embed="rId6">
            <a:alphaModFix/>
          </a:blip>
          <a:srcRect/>
          <a:stretch/>
        </p:blipFill>
        <p:spPr>
          <a:xfrm>
            <a:off x="203255" y="56619"/>
            <a:ext cx="987397" cy="991983"/>
          </a:xfrm>
          <a:prstGeom prst="rect">
            <a:avLst/>
          </a:prstGeom>
          <a:noFill/>
          <a:ln>
            <a:noFill/>
          </a:ln>
        </p:spPr>
      </p:pic>
      <p:pic>
        <p:nvPicPr>
          <p:cNvPr id="22" name="Google Shape;124;p1" title="USCLogo.png">
            <a:extLst>
              <a:ext uri="{FF2B5EF4-FFF2-40B4-BE49-F238E27FC236}">
                <a16:creationId xmlns:a16="http://schemas.microsoft.com/office/drawing/2014/main" id="{C15BD10D-23AA-E349-B7F4-548BCC6EC69F}"/>
              </a:ext>
            </a:extLst>
          </p:cNvPr>
          <p:cNvPicPr preferRelativeResize="0">
            <a:picLocks noChangeAspect="1"/>
          </p:cNvPicPr>
          <p:nvPr/>
        </p:nvPicPr>
        <p:blipFill rotWithShape="1">
          <a:blip r:embed="rId7">
            <a:alphaModFix/>
          </a:blip>
          <a:srcRect l="-4048" t="20822" r="-3074" b="9373"/>
          <a:stretch/>
        </p:blipFill>
        <p:spPr>
          <a:xfrm>
            <a:off x="54905" y="6007917"/>
            <a:ext cx="1915420" cy="748857"/>
          </a:xfrm>
          <a:prstGeom prst="rect">
            <a:avLst/>
          </a:prstGeom>
          <a:noFill/>
          <a:ln>
            <a:noFill/>
          </a:ln>
        </p:spPr>
      </p:pic>
      <p:pic>
        <p:nvPicPr>
          <p:cNvPr id="23" name="Google Shape;125;p1" title="University - HorizLeftLogo  (CMYK).jpg">
            <a:extLst>
              <a:ext uri="{FF2B5EF4-FFF2-40B4-BE49-F238E27FC236}">
                <a16:creationId xmlns:a16="http://schemas.microsoft.com/office/drawing/2014/main" id="{45860F59-7B71-5859-B857-6EFA211BEDF5}"/>
              </a:ext>
            </a:extLst>
          </p:cNvPr>
          <p:cNvPicPr preferRelativeResize="0">
            <a:picLocks noChangeAspect="1"/>
          </p:cNvPicPr>
          <p:nvPr/>
        </p:nvPicPr>
        <p:blipFill rotWithShape="1">
          <a:blip r:embed="rId8">
            <a:alphaModFix/>
          </a:blip>
          <a:srcRect l="13016" t="25550" r="11614" b="24290"/>
          <a:stretch/>
        </p:blipFill>
        <p:spPr>
          <a:xfrm>
            <a:off x="2018745" y="6075352"/>
            <a:ext cx="1915423" cy="590032"/>
          </a:xfrm>
          <a:prstGeom prst="rect">
            <a:avLst/>
          </a:prstGeom>
          <a:noFill/>
          <a:ln>
            <a:noFill/>
          </a:ln>
        </p:spPr>
      </p:pic>
      <p:pic>
        <p:nvPicPr>
          <p:cNvPr id="29" name="Google Shape;126;p1" title="UNC_logo_CMYK.jpg">
            <a:extLst>
              <a:ext uri="{FF2B5EF4-FFF2-40B4-BE49-F238E27FC236}">
                <a16:creationId xmlns:a16="http://schemas.microsoft.com/office/drawing/2014/main" id="{9848B539-1412-8A31-1D4C-98C51E229D06}"/>
              </a:ext>
            </a:extLst>
          </p:cNvPr>
          <p:cNvPicPr preferRelativeResize="0">
            <a:picLocks noChangeAspect="1"/>
          </p:cNvPicPr>
          <p:nvPr/>
        </p:nvPicPr>
        <p:blipFill rotWithShape="1">
          <a:blip r:embed="rId9">
            <a:alphaModFix/>
          </a:blip>
          <a:srcRect/>
          <a:stretch/>
        </p:blipFill>
        <p:spPr>
          <a:xfrm>
            <a:off x="6420146" y="6064879"/>
            <a:ext cx="2148469" cy="590035"/>
          </a:xfrm>
          <a:prstGeom prst="rect">
            <a:avLst/>
          </a:prstGeom>
          <a:noFill/>
          <a:ln>
            <a:noFill/>
          </a:ln>
        </p:spPr>
      </p:pic>
      <p:pic>
        <p:nvPicPr>
          <p:cNvPr id="32" name="Google Shape;127;p1" title="UMass Wordmark Horizontal (CMYK-coated)8wide@300.jpg">
            <a:extLst>
              <a:ext uri="{FF2B5EF4-FFF2-40B4-BE49-F238E27FC236}">
                <a16:creationId xmlns:a16="http://schemas.microsoft.com/office/drawing/2014/main" id="{7115A533-BD4E-7D2A-B72E-75D22B04708E}"/>
              </a:ext>
            </a:extLst>
          </p:cNvPr>
          <p:cNvPicPr preferRelativeResize="0">
            <a:picLocks noChangeAspect="1"/>
          </p:cNvPicPr>
          <p:nvPr/>
        </p:nvPicPr>
        <p:blipFill rotWithShape="1">
          <a:blip r:embed="rId10">
            <a:alphaModFix/>
          </a:blip>
          <a:srcRect/>
          <a:stretch/>
        </p:blipFill>
        <p:spPr>
          <a:xfrm>
            <a:off x="3982587" y="6200051"/>
            <a:ext cx="2322987" cy="290364"/>
          </a:xfrm>
          <a:prstGeom prst="rect">
            <a:avLst/>
          </a:prstGeom>
          <a:noFill/>
          <a:ln>
            <a:noFill/>
          </a:ln>
        </p:spPr>
      </p:pic>
    </p:spTree>
    <p:extLst>
      <p:ext uri="{BB962C8B-B14F-4D97-AF65-F5344CB8AC3E}">
        <p14:creationId xmlns:p14="http://schemas.microsoft.com/office/powerpoint/2010/main" val="1126968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9AE4-F349-8510-D9D3-94806563AA45}"/>
              </a:ext>
            </a:extLst>
          </p:cNvPr>
          <p:cNvSpPr>
            <a:spLocks noGrp="1"/>
          </p:cNvSpPr>
          <p:nvPr>
            <p:ph type="title"/>
          </p:nvPr>
        </p:nvSpPr>
        <p:spPr>
          <a:xfrm>
            <a:off x="1805125" y="95901"/>
            <a:ext cx="9777275" cy="646331"/>
          </a:xfrm>
        </p:spPr>
        <p:txBody>
          <a:bodyPr/>
          <a:lstStyle/>
          <a:p>
            <a:r>
              <a:rPr lang="en-US" dirty="0" err="1">
                <a:solidFill>
                  <a:srgbClr val="0C2159"/>
                </a:solidFill>
              </a:rPr>
              <a:t>PegasusAI</a:t>
            </a:r>
            <a:r>
              <a:rPr lang="en-US" dirty="0">
                <a:solidFill>
                  <a:srgbClr val="0C2159"/>
                </a:solidFill>
              </a:rPr>
              <a:t>  Plans</a:t>
            </a:r>
          </a:p>
        </p:txBody>
      </p:sp>
      <p:sp>
        <p:nvSpPr>
          <p:cNvPr id="3" name="TextBox 2">
            <a:extLst>
              <a:ext uri="{FF2B5EF4-FFF2-40B4-BE49-F238E27FC236}">
                <a16:creationId xmlns:a16="http://schemas.microsoft.com/office/drawing/2014/main" id="{8A0B2D70-1311-B339-C973-31E8AC8B2BCA}"/>
              </a:ext>
            </a:extLst>
          </p:cNvPr>
          <p:cNvSpPr txBox="1"/>
          <p:nvPr/>
        </p:nvSpPr>
        <p:spPr>
          <a:xfrm>
            <a:off x="628176" y="1538837"/>
            <a:ext cx="10645249" cy="3785652"/>
          </a:xfrm>
          <a:prstGeom prst="rect">
            <a:avLst/>
          </a:prstGeom>
          <a:noFill/>
        </p:spPr>
        <p:txBody>
          <a:bodyPr wrap="square">
            <a:spAutoFit/>
          </a:bodyPr>
          <a:lstStyle/>
          <a:p>
            <a:pPr marL="342900" indent="-342900">
              <a:buFont typeface="Arial" panose="020B0604020202020204" pitchFamily="34" charset="0"/>
              <a:buChar char="•"/>
            </a:pPr>
            <a:r>
              <a:rPr lang="en-US" sz="2400" b="1" dirty="0">
                <a:solidFill>
                  <a:schemeClr val="tx2"/>
                </a:solidFill>
                <a:latin typeface="Roboto" panose="02000000000000000000" pitchFamily="2" charset="0"/>
                <a:ea typeface="Roboto" panose="02000000000000000000" pitchFamily="2" charset="0"/>
                <a:cs typeface="Roboto" panose="02000000000000000000" pitchFamily="2" charset="0"/>
                <a:sym typeface="Calibri"/>
              </a:rPr>
              <a:t>Intelligent Resource Planning</a:t>
            </a:r>
            <a:r>
              <a:rPr lang="en-US" sz="2400" dirty="0">
                <a:solidFill>
                  <a:schemeClr val="accent1"/>
                </a:solidFill>
                <a:latin typeface="Roboto" panose="02000000000000000000" pitchFamily="2" charset="0"/>
                <a:ea typeface="Roboto" panose="02000000000000000000" pitchFamily="2" charset="0"/>
                <a:cs typeface="Roboto" panose="02000000000000000000" pitchFamily="2" charset="0"/>
                <a:sym typeface="Calibri"/>
              </a:rPr>
              <a:t>: </a:t>
            </a:r>
            <a:r>
              <a:rPr lang="en-US" sz="2400" dirty="0">
                <a:latin typeface="Roboto" panose="02000000000000000000" pitchFamily="2" charset="0"/>
                <a:ea typeface="Roboto" panose="02000000000000000000" pitchFamily="2" charset="0"/>
                <a:cs typeface="Roboto" panose="02000000000000000000" pitchFamily="2" charset="0"/>
                <a:sym typeface="Calibri"/>
              </a:rPr>
              <a:t>Uses machine learning models to predict resource needs and optimize workflow execution.</a:t>
            </a:r>
            <a:endParaRPr lang="en-US" dirty="0">
              <a:latin typeface="Roboto" panose="02000000000000000000" pitchFamily="2" charset="0"/>
              <a:ea typeface="Roboto" panose="02000000000000000000" pitchFamily="2" charset="0"/>
              <a:cs typeface="Roboto" panose="02000000000000000000" pitchFamily="2" charset="0"/>
              <a:sym typeface="Calibri"/>
            </a:endParaRPr>
          </a:p>
          <a:p>
            <a:pPr marL="342900" indent="-342900">
              <a:buFont typeface="Arial" panose="020B0604020202020204" pitchFamily="34" charset="0"/>
              <a:buChar char="•"/>
            </a:pPr>
            <a:r>
              <a:rPr lang="en-US" sz="2400" b="1" dirty="0">
                <a:solidFill>
                  <a:schemeClr val="tx2"/>
                </a:solidFill>
                <a:latin typeface="Roboto" panose="02000000000000000000" pitchFamily="2" charset="0"/>
                <a:ea typeface="Roboto" panose="02000000000000000000" pitchFamily="2" charset="0"/>
                <a:cs typeface="Roboto" panose="02000000000000000000" pitchFamily="2" charset="0"/>
                <a:sym typeface="Calibri"/>
              </a:rPr>
              <a:t>Adaptive Workflow Management</a:t>
            </a:r>
            <a:r>
              <a:rPr lang="en-US" sz="2400" dirty="0">
                <a:solidFill>
                  <a:schemeClr val="accent1"/>
                </a:solidFill>
                <a:latin typeface="Roboto" panose="02000000000000000000" pitchFamily="2" charset="0"/>
                <a:ea typeface="Roboto" panose="02000000000000000000" pitchFamily="2" charset="0"/>
                <a:cs typeface="Roboto" panose="02000000000000000000" pitchFamily="2" charset="0"/>
                <a:sym typeface="Calibri"/>
              </a:rPr>
              <a:t>: </a:t>
            </a:r>
            <a:r>
              <a:rPr lang="en-US" sz="2400" dirty="0">
                <a:latin typeface="Roboto" panose="02000000000000000000" pitchFamily="2" charset="0"/>
                <a:ea typeface="Roboto" panose="02000000000000000000" pitchFamily="2" charset="0"/>
                <a:cs typeface="Roboto" panose="02000000000000000000" pitchFamily="2" charset="0"/>
                <a:sym typeface="Calibri"/>
              </a:rPr>
              <a:t>Detects anomalies and performance issues in real time, automatically adjusting plans or alerting users.</a:t>
            </a:r>
            <a:endParaRPr lang="en-US" dirty="0">
              <a:latin typeface="Roboto" panose="02000000000000000000" pitchFamily="2" charset="0"/>
              <a:ea typeface="Roboto" panose="02000000000000000000" pitchFamily="2" charset="0"/>
              <a:cs typeface="Roboto" panose="02000000000000000000" pitchFamily="2" charset="0"/>
              <a:sym typeface="Calibri"/>
            </a:endParaRPr>
          </a:p>
          <a:p>
            <a:pPr marL="342900" indent="-342900">
              <a:buFont typeface="Arial" panose="020B0604020202020204" pitchFamily="34" charset="0"/>
              <a:buChar char="•"/>
            </a:pPr>
            <a:r>
              <a:rPr lang="en-US" sz="2400" b="1" dirty="0">
                <a:solidFill>
                  <a:schemeClr val="tx2"/>
                </a:solidFill>
                <a:latin typeface="Roboto" panose="02000000000000000000" pitchFamily="2" charset="0"/>
                <a:ea typeface="Roboto" panose="02000000000000000000" pitchFamily="2" charset="0"/>
                <a:cs typeface="Roboto" panose="02000000000000000000" pitchFamily="2" charset="0"/>
                <a:sym typeface="Calibri"/>
              </a:rPr>
              <a:t>Human-in-the-Loop Design</a:t>
            </a:r>
            <a:r>
              <a:rPr lang="en-US" sz="2400" dirty="0">
                <a:solidFill>
                  <a:schemeClr val="accent1"/>
                </a:solidFill>
                <a:latin typeface="Roboto" panose="02000000000000000000" pitchFamily="2" charset="0"/>
                <a:ea typeface="Roboto" panose="02000000000000000000" pitchFamily="2" charset="0"/>
                <a:cs typeface="Roboto" panose="02000000000000000000" pitchFamily="2" charset="0"/>
                <a:sym typeface="Calibri"/>
              </a:rPr>
              <a:t>: </a:t>
            </a:r>
            <a:r>
              <a:rPr lang="en-US" sz="2400" dirty="0">
                <a:latin typeface="Roboto" panose="02000000000000000000" pitchFamily="2" charset="0"/>
                <a:ea typeface="Roboto" panose="02000000000000000000" pitchFamily="2" charset="0"/>
                <a:cs typeface="Roboto" panose="02000000000000000000" pitchFamily="2" charset="0"/>
                <a:sym typeface="Calibri"/>
              </a:rPr>
              <a:t>Guides researchers through AI-augmented tools for workflow creation, monitoring, and debugging.</a:t>
            </a:r>
            <a:endParaRPr lang="en-US" dirty="0">
              <a:latin typeface="Roboto" panose="02000000000000000000" pitchFamily="2" charset="0"/>
              <a:ea typeface="Roboto" panose="02000000000000000000" pitchFamily="2" charset="0"/>
              <a:cs typeface="Roboto" panose="02000000000000000000" pitchFamily="2" charset="0"/>
              <a:sym typeface="Calibri"/>
            </a:endParaRPr>
          </a:p>
          <a:p>
            <a:pPr marL="342900" indent="-342900">
              <a:buFont typeface="Arial" panose="020B0604020202020204" pitchFamily="34" charset="0"/>
              <a:buChar char="•"/>
            </a:pPr>
            <a:r>
              <a:rPr lang="en-US" sz="2400" b="1" dirty="0">
                <a:solidFill>
                  <a:schemeClr val="tx2"/>
                </a:solidFill>
                <a:latin typeface="Roboto" panose="02000000000000000000" pitchFamily="2" charset="0"/>
                <a:ea typeface="Roboto" panose="02000000000000000000" pitchFamily="2" charset="0"/>
                <a:cs typeface="Roboto" panose="02000000000000000000" pitchFamily="2" charset="0"/>
                <a:sym typeface="Calibri"/>
              </a:rPr>
              <a:t>Scalable Across CI</a:t>
            </a:r>
            <a:r>
              <a:rPr lang="en-US" sz="2400" dirty="0">
                <a:solidFill>
                  <a:schemeClr val="accent1"/>
                </a:solidFill>
                <a:latin typeface="Roboto" panose="02000000000000000000" pitchFamily="2" charset="0"/>
                <a:ea typeface="Roboto" panose="02000000000000000000" pitchFamily="2" charset="0"/>
                <a:cs typeface="Roboto" panose="02000000000000000000" pitchFamily="2" charset="0"/>
                <a:sym typeface="Calibri"/>
              </a:rPr>
              <a:t>: </a:t>
            </a:r>
            <a:r>
              <a:rPr lang="en-US" sz="2400" dirty="0">
                <a:latin typeface="Roboto" panose="02000000000000000000" pitchFamily="2" charset="0"/>
                <a:ea typeface="Roboto" panose="02000000000000000000" pitchFamily="2" charset="0"/>
                <a:cs typeface="Roboto" panose="02000000000000000000" pitchFamily="2" charset="0"/>
                <a:sym typeface="Calibri"/>
              </a:rPr>
              <a:t>Supports execution on HPC, cloud, and edge platforms, enabling flexible deployment and broad applicability.</a:t>
            </a:r>
            <a:endParaRPr lang="en-US" dirty="0">
              <a:latin typeface="Roboto" panose="02000000000000000000" pitchFamily="2" charset="0"/>
              <a:ea typeface="Roboto" panose="02000000000000000000" pitchFamily="2" charset="0"/>
              <a:cs typeface="Roboto" panose="02000000000000000000" pitchFamily="2" charset="0"/>
              <a:sym typeface="Calibri"/>
            </a:endParaRPr>
          </a:p>
          <a:p>
            <a:pPr marL="342900" indent="-342900">
              <a:buFont typeface="Arial" panose="020B0604020202020204" pitchFamily="34" charset="0"/>
              <a:buChar char="•"/>
            </a:pPr>
            <a:r>
              <a:rPr lang="en-US" sz="2400" b="1" dirty="0">
                <a:solidFill>
                  <a:schemeClr val="tx2"/>
                </a:solidFill>
                <a:latin typeface="Roboto" panose="02000000000000000000" pitchFamily="2" charset="0"/>
                <a:ea typeface="Roboto" panose="02000000000000000000" pitchFamily="2" charset="0"/>
                <a:cs typeface="Roboto" panose="02000000000000000000" pitchFamily="2" charset="0"/>
                <a:sym typeface="Calibri"/>
              </a:rPr>
              <a:t>AI-Ready Data Generation</a:t>
            </a:r>
            <a:r>
              <a:rPr lang="en-US" sz="2400" dirty="0">
                <a:solidFill>
                  <a:schemeClr val="accent1"/>
                </a:solidFill>
                <a:latin typeface="Roboto" panose="02000000000000000000" pitchFamily="2" charset="0"/>
                <a:ea typeface="Roboto" panose="02000000000000000000" pitchFamily="2" charset="0"/>
                <a:cs typeface="Roboto" panose="02000000000000000000" pitchFamily="2" charset="0"/>
                <a:sym typeface="Calibri"/>
              </a:rPr>
              <a:t>: </a:t>
            </a:r>
            <a:r>
              <a:rPr lang="en-US" sz="2400" dirty="0">
                <a:latin typeface="Roboto" panose="02000000000000000000" pitchFamily="2" charset="0"/>
                <a:ea typeface="Roboto" panose="02000000000000000000" pitchFamily="2" charset="0"/>
                <a:cs typeface="Roboto" panose="02000000000000000000" pitchFamily="2" charset="0"/>
                <a:sym typeface="Calibri"/>
              </a:rPr>
              <a:t>Provides curated datasets and trained models to advance AI for scientific computing and CI research.</a:t>
            </a: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5" name="Google Shape;128;p1">
            <a:extLst>
              <a:ext uri="{FF2B5EF4-FFF2-40B4-BE49-F238E27FC236}">
                <a16:creationId xmlns:a16="http://schemas.microsoft.com/office/drawing/2014/main" id="{B3B87911-754A-8237-D3C0-77DA85D44E60}"/>
              </a:ext>
            </a:extLst>
          </p:cNvPr>
          <p:cNvPicPr preferRelativeResize="0">
            <a:picLocks noChangeAspect="1"/>
          </p:cNvPicPr>
          <p:nvPr/>
        </p:nvPicPr>
        <p:blipFill rotWithShape="1">
          <a:blip r:embed="rId3">
            <a:alphaModFix/>
          </a:blip>
          <a:srcRect/>
          <a:stretch/>
        </p:blipFill>
        <p:spPr>
          <a:xfrm>
            <a:off x="10494458" y="43746"/>
            <a:ext cx="1442937" cy="1442937"/>
          </a:xfrm>
          <a:prstGeom prst="rect">
            <a:avLst/>
          </a:prstGeom>
          <a:noFill/>
          <a:ln>
            <a:noFill/>
          </a:ln>
        </p:spPr>
      </p:pic>
      <p:pic>
        <p:nvPicPr>
          <p:cNvPr id="6" name="Google Shape;32;p38">
            <a:extLst>
              <a:ext uri="{FF2B5EF4-FFF2-40B4-BE49-F238E27FC236}">
                <a16:creationId xmlns:a16="http://schemas.microsoft.com/office/drawing/2014/main" id="{9200BD01-42E5-C77E-F824-DDB559C7C26C}"/>
              </a:ext>
            </a:extLst>
          </p:cNvPr>
          <p:cNvPicPr preferRelativeResize="0">
            <a:picLocks noChangeAspect="1"/>
          </p:cNvPicPr>
          <p:nvPr/>
        </p:nvPicPr>
        <p:blipFill rotWithShape="1">
          <a:blip r:embed="rId4">
            <a:alphaModFix/>
          </a:blip>
          <a:srcRect/>
          <a:stretch/>
        </p:blipFill>
        <p:spPr>
          <a:xfrm>
            <a:off x="430212" y="1"/>
            <a:ext cx="987397" cy="991983"/>
          </a:xfrm>
          <a:prstGeom prst="rect">
            <a:avLst/>
          </a:prstGeom>
          <a:noFill/>
          <a:ln>
            <a:noFill/>
          </a:ln>
        </p:spPr>
      </p:pic>
      <p:pic>
        <p:nvPicPr>
          <p:cNvPr id="8" name="Google Shape;125;p1" title="University - HorizLeftLogo  (CMYK).jpg">
            <a:extLst>
              <a:ext uri="{FF2B5EF4-FFF2-40B4-BE49-F238E27FC236}">
                <a16:creationId xmlns:a16="http://schemas.microsoft.com/office/drawing/2014/main" id="{98ADF945-464A-D728-73B8-A98394058F2E}"/>
              </a:ext>
            </a:extLst>
          </p:cNvPr>
          <p:cNvPicPr preferRelativeResize="0">
            <a:picLocks noChangeAspect="1"/>
          </p:cNvPicPr>
          <p:nvPr/>
        </p:nvPicPr>
        <p:blipFill rotWithShape="1">
          <a:blip r:embed="rId5">
            <a:alphaModFix/>
          </a:blip>
          <a:srcRect l="13016" t="25550" r="11614" b="24290"/>
          <a:stretch/>
        </p:blipFill>
        <p:spPr>
          <a:xfrm>
            <a:off x="1488762" y="6172067"/>
            <a:ext cx="1915423" cy="590032"/>
          </a:xfrm>
          <a:prstGeom prst="rect">
            <a:avLst/>
          </a:prstGeom>
          <a:noFill/>
          <a:ln>
            <a:noFill/>
          </a:ln>
        </p:spPr>
      </p:pic>
      <p:pic>
        <p:nvPicPr>
          <p:cNvPr id="9" name="Google Shape;126;p1" title="UNC_logo_CMYK.jpg">
            <a:extLst>
              <a:ext uri="{FF2B5EF4-FFF2-40B4-BE49-F238E27FC236}">
                <a16:creationId xmlns:a16="http://schemas.microsoft.com/office/drawing/2014/main" id="{6D8D1BF3-593A-4391-9FF4-EBB609D154BF}"/>
              </a:ext>
            </a:extLst>
          </p:cNvPr>
          <p:cNvPicPr preferRelativeResize="0">
            <a:picLocks noChangeAspect="1"/>
          </p:cNvPicPr>
          <p:nvPr/>
        </p:nvPicPr>
        <p:blipFill rotWithShape="1">
          <a:blip r:embed="rId6">
            <a:alphaModFix/>
          </a:blip>
          <a:srcRect/>
          <a:stretch/>
        </p:blipFill>
        <p:spPr>
          <a:xfrm>
            <a:off x="5890163" y="6161593"/>
            <a:ext cx="2148469" cy="590035"/>
          </a:xfrm>
          <a:prstGeom prst="rect">
            <a:avLst/>
          </a:prstGeom>
          <a:noFill/>
          <a:ln>
            <a:noFill/>
          </a:ln>
        </p:spPr>
      </p:pic>
      <p:pic>
        <p:nvPicPr>
          <p:cNvPr id="10" name="Google Shape;127;p1" title="UMass Wordmark Horizontal (CMYK-coated)8wide@300.jpg">
            <a:extLst>
              <a:ext uri="{FF2B5EF4-FFF2-40B4-BE49-F238E27FC236}">
                <a16:creationId xmlns:a16="http://schemas.microsoft.com/office/drawing/2014/main" id="{37187573-5F77-038F-22F2-134C6EAFF417}"/>
              </a:ext>
            </a:extLst>
          </p:cNvPr>
          <p:cNvPicPr preferRelativeResize="0">
            <a:picLocks noChangeAspect="1"/>
          </p:cNvPicPr>
          <p:nvPr/>
        </p:nvPicPr>
        <p:blipFill rotWithShape="1">
          <a:blip r:embed="rId7">
            <a:alphaModFix/>
          </a:blip>
          <a:srcRect/>
          <a:stretch/>
        </p:blipFill>
        <p:spPr>
          <a:xfrm>
            <a:off x="3452604" y="6296766"/>
            <a:ext cx="2322987" cy="290364"/>
          </a:xfrm>
          <a:prstGeom prst="rect">
            <a:avLst/>
          </a:prstGeom>
          <a:noFill/>
          <a:ln>
            <a:noFill/>
          </a:ln>
        </p:spPr>
      </p:pic>
    </p:spTree>
    <p:extLst>
      <p:ext uri="{BB962C8B-B14F-4D97-AF65-F5344CB8AC3E}">
        <p14:creationId xmlns:p14="http://schemas.microsoft.com/office/powerpoint/2010/main" val="2292621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3874749937d_0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Pegasus Analyzer</a:t>
            </a:r>
            <a:endParaRPr dirty="0"/>
          </a:p>
        </p:txBody>
      </p:sp>
      <p:sp>
        <p:nvSpPr>
          <p:cNvPr id="369" name="Google Shape;369;g3874749937d_0_1"/>
          <p:cNvSpPr txBox="1">
            <a:spLocks noGrp="1"/>
          </p:cNvSpPr>
          <p:nvPr>
            <p:ph type="body" idx="1"/>
          </p:nvPr>
        </p:nvSpPr>
        <p:spPr>
          <a:xfrm>
            <a:off x="838200" y="1690825"/>
            <a:ext cx="10515600" cy="3707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Current version of analyzer pinpoints and highlight failures. Example:</a:t>
            </a:r>
            <a:endParaRPr/>
          </a:p>
        </p:txBody>
      </p:sp>
      <p:sp>
        <p:nvSpPr>
          <p:cNvPr id="370" name="Google Shape;370;g3874749937d_0_1"/>
          <p:cNvSpPr/>
          <p:nvPr/>
        </p:nvSpPr>
        <p:spPr>
          <a:xfrm>
            <a:off x="7139836" y="77625"/>
            <a:ext cx="4958564" cy="64915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1"/>
                </a:solidFill>
                <a:latin typeface="Calibri"/>
                <a:ea typeface="Calibri"/>
                <a:cs typeface="Calibri"/>
                <a:sym typeface="Calibri"/>
              </a:rPr>
              <a:t>Next major version of Pegasus will have AI assistant</a:t>
            </a:r>
            <a:endParaRPr b="1" dirty="0">
              <a:solidFill>
                <a:schemeClr val="lt1"/>
              </a:solidFill>
              <a:latin typeface="Calibri"/>
              <a:ea typeface="Calibri"/>
              <a:cs typeface="Calibri"/>
              <a:sym typeface="Calibri"/>
            </a:endParaRPr>
          </a:p>
        </p:txBody>
      </p:sp>
      <p:grpSp>
        <p:nvGrpSpPr>
          <p:cNvPr id="371" name="Google Shape;371;g3874749937d_0_1"/>
          <p:cNvGrpSpPr/>
          <p:nvPr/>
        </p:nvGrpSpPr>
        <p:grpSpPr>
          <a:xfrm>
            <a:off x="838200" y="2344825"/>
            <a:ext cx="10494300" cy="2607672"/>
            <a:chOff x="815200" y="1203372"/>
            <a:chExt cx="10494300" cy="4296000"/>
          </a:xfrm>
        </p:grpSpPr>
        <p:sp>
          <p:nvSpPr>
            <p:cNvPr id="372" name="Google Shape;372;g3874749937d_0_1"/>
            <p:cNvSpPr/>
            <p:nvPr/>
          </p:nvSpPr>
          <p:spPr>
            <a:xfrm>
              <a:off x="815200" y="1203372"/>
              <a:ext cx="10494300" cy="42960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3" name="Google Shape;373;g3874749937d_0_1"/>
            <p:cNvSpPr txBox="1"/>
            <p:nvPr/>
          </p:nvSpPr>
          <p:spPr>
            <a:xfrm>
              <a:off x="1125775" y="1567726"/>
              <a:ext cx="9821100" cy="2709474"/>
            </a:xfrm>
            <a:prstGeom prst="rect">
              <a:avLst/>
            </a:prstGeom>
            <a:solidFill>
              <a:srgbClr val="CFE2F3"/>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50" dirty="0">
                  <a:solidFill>
                    <a:schemeClr val="tx2">
                      <a:lumMod val="50000"/>
                    </a:schemeClr>
                  </a:solidFill>
                </a:rPr>
                <a:t>2025-09-25 19:10:16,985    INFO:  /bin/cp -f -R -L '/home/</a:t>
              </a:r>
              <a:r>
                <a:rPr lang="en-US" sz="1650" dirty="0" err="1">
                  <a:solidFill>
                    <a:schemeClr val="tx2">
                      <a:lumMod val="50000"/>
                    </a:schemeClr>
                  </a:solidFill>
                </a:rPr>
                <a:t>rynge</a:t>
              </a:r>
              <a:r>
                <a:rPr lang="en-US" sz="1650" dirty="0">
                  <a:solidFill>
                    <a:schemeClr val="tx2">
                      <a:lumMod val="50000"/>
                    </a:schemeClr>
                  </a:solidFill>
                </a:rPr>
                <a:t>/ACCESS-Pegasus-Examples/04-Tutorial-Debugging-Statistics/bin/</a:t>
              </a:r>
              <a:r>
                <a:rPr lang="en-US" sz="1650" dirty="0" err="1">
                  <a:solidFill>
                    <a:schemeClr val="tx2">
                      <a:lumMod val="50000"/>
                    </a:schemeClr>
                  </a:solidFill>
                </a:rPr>
                <a:t>llm-rag.py</a:t>
              </a:r>
              <a:r>
                <a:rPr lang="en-US" sz="1650" dirty="0">
                  <a:solidFill>
                    <a:schemeClr val="tx2">
                      <a:lumMod val="50000"/>
                    </a:schemeClr>
                  </a:solidFill>
                </a:rPr>
                <a:t>' '/home/</a:t>
              </a:r>
              <a:r>
                <a:rPr lang="en-US" sz="1650" dirty="0" err="1">
                  <a:solidFill>
                    <a:schemeClr val="tx2">
                      <a:lumMod val="50000"/>
                    </a:schemeClr>
                  </a:solidFill>
                </a:rPr>
                <a:t>rynge</a:t>
              </a:r>
              <a:r>
                <a:rPr lang="en-US" sz="1650" dirty="0">
                  <a:solidFill>
                    <a:schemeClr val="tx2">
                      <a:lumMod val="50000"/>
                    </a:schemeClr>
                  </a:solidFill>
                </a:rPr>
                <a:t>/ACCESS-Pegasus-Examples/04-Tutorial-Debugging-Statistics/scratch/</a:t>
              </a:r>
              <a:r>
                <a:rPr lang="en-US" sz="1650" dirty="0" err="1">
                  <a:solidFill>
                    <a:schemeClr val="tx2">
                      <a:lumMod val="50000"/>
                    </a:schemeClr>
                  </a:solidFill>
                </a:rPr>
                <a:t>rynge</a:t>
              </a:r>
              <a:r>
                <a:rPr lang="en-US" sz="1650" dirty="0">
                  <a:solidFill>
                    <a:schemeClr val="tx2">
                      <a:lumMod val="50000"/>
                    </a:schemeClr>
                  </a:solidFill>
                </a:rPr>
                <a:t>/</a:t>
              </a:r>
              <a:r>
                <a:rPr lang="en-US" sz="1650" dirty="0" err="1">
                  <a:solidFill>
                    <a:schemeClr val="tx2">
                      <a:lumMod val="50000"/>
                    </a:schemeClr>
                  </a:solidFill>
                </a:rPr>
                <a:t>pegasus</a:t>
              </a:r>
              <a:r>
                <a:rPr lang="en-US" sz="1650" dirty="0">
                  <a:solidFill>
                    <a:schemeClr val="tx2">
                      <a:lumMod val="50000"/>
                    </a:schemeClr>
                  </a:solidFill>
                </a:rPr>
                <a:t>/</a:t>
              </a:r>
              <a:r>
                <a:rPr lang="en-US" sz="1650" dirty="0" err="1">
                  <a:solidFill>
                    <a:schemeClr val="tx2">
                      <a:lumMod val="50000"/>
                    </a:schemeClr>
                  </a:solidFill>
                </a:rPr>
                <a:t>llm</a:t>
              </a:r>
              <a:r>
                <a:rPr lang="en-US" sz="1650" dirty="0">
                  <a:solidFill>
                    <a:schemeClr val="tx2">
                      <a:lumMod val="50000"/>
                    </a:schemeClr>
                  </a:solidFill>
                </a:rPr>
                <a:t>-rag-books/20250925T190853+0000/./</a:t>
              </a:r>
              <a:r>
                <a:rPr lang="en-US" sz="1650" dirty="0" err="1">
                  <a:solidFill>
                    <a:schemeClr val="tx2">
                      <a:lumMod val="50000"/>
                    </a:schemeClr>
                  </a:solidFill>
                </a:rPr>
                <a:t>llm-rag.py</a:t>
              </a:r>
              <a:r>
                <a:rPr lang="en-US" sz="1650" dirty="0">
                  <a:solidFill>
                    <a:schemeClr val="tx2">
                      <a:lumMod val="50000"/>
                    </a:schemeClr>
                  </a:solidFill>
                </a:rPr>
                <a:t>'</a:t>
              </a:r>
              <a:endParaRPr sz="1650" dirty="0">
                <a:solidFill>
                  <a:schemeClr val="tx2">
                    <a:lumMod val="50000"/>
                  </a:schemeClr>
                </a:solidFill>
              </a:endParaRPr>
            </a:p>
            <a:p>
              <a:pPr marL="0" lvl="0" indent="0" algn="l" rtl="0">
                <a:lnSpc>
                  <a:spcPct val="115000"/>
                </a:lnSpc>
                <a:spcBef>
                  <a:spcPts val="0"/>
                </a:spcBef>
                <a:spcAft>
                  <a:spcPts val="0"/>
                </a:spcAft>
                <a:buNone/>
              </a:pPr>
              <a:r>
                <a:rPr lang="en-US" sz="1650" dirty="0">
                  <a:solidFill>
                    <a:schemeClr val="tx2">
                      <a:lumMod val="50000"/>
                    </a:schemeClr>
                  </a:solidFill>
                </a:rPr>
                <a:t>2025-09-25 19:10:16,991   ERROR:  Expected local file does not exist: /home/</a:t>
              </a:r>
              <a:r>
                <a:rPr lang="en-US" sz="1650" dirty="0" err="1">
                  <a:solidFill>
                    <a:schemeClr val="tx2">
                      <a:lumMod val="50000"/>
                    </a:schemeClr>
                  </a:solidFill>
                </a:rPr>
                <a:t>rynge</a:t>
              </a:r>
              <a:r>
                <a:rPr lang="en-US" sz="1650" dirty="0">
                  <a:solidFill>
                    <a:schemeClr val="tx2">
                      <a:lumMod val="50000"/>
                    </a:schemeClr>
                  </a:solidFill>
                </a:rPr>
                <a:t>/ACCESS-Pegasus-Examples/04-Tutorial-Debugging-Statistics/inputs/</a:t>
              </a:r>
              <a:r>
                <a:rPr lang="en-US" sz="1650" dirty="0" err="1">
                  <a:solidFill>
                    <a:schemeClr val="tx2">
                      <a:lumMod val="50000"/>
                    </a:schemeClr>
                  </a:solidFill>
                </a:rPr>
                <a:t>Alices_Adventures_in_Wonderland_by_Lewis_Carroll.txt</a:t>
              </a:r>
              <a:endParaRPr sz="2250" dirty="0">
                <a:solidFill>
                  <a:schemeClr val="tx2">
                    <a:lumMod val="50000"/>
                  </a:schemeClr>
                </a:solidFill>
              </a:endParaRPr>
            </a:p>
          </p:txBody>
        </p:sp>
      </p:grpSp>
      <p:sp>
        <p:nvSpPr>
          <p:cNvPr id="374" name="Google Shape;374;g3874749937d_0_1"/>
          <p:cNvSpPr txBox="1">
            <a:spLocks noGrp="1"/>
          </p:cNvSpPr>
          <p:nvPr>
            <p:ph type="body" idx="1"/>
          </p:nvPr>
        </p:nvSpPr>
        <p:spPr>
          <a:xfrm>
            <a:off x="922900" y="5320025"/>
            <a:ext cx="10515600" cy="81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We are adding a Pegasus AI assistant to help interpret the errors.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pSp>
        <p:nvGrpSpPr>
          <p:cNvPr id="379" name="Google Shape;379;g3841a15cdfa_0_197"/>
          <p:cNvGrpSpPr/>
          <p:nvPr/>
        </p:nvGrpSpPr>
        <p:grpSpPr>
          <a:xfrm>
            <a:off x="815200" y="1203375"/>
            <a:ext cx="10494300" cy="5188800"/>
            <a:chOff x="815200" y="1203375"/>
            <a:chExt cx="10494300" cy="5188800"/>
          </a:xfrm>
        </p:grpSpPr>
        <p:sp>
          <p:nvSpPr>
            <p:cNvPr id="380" name="Google Shape;380;g3841a15cdfa_0_197"/>
            <p:cNvSpPr/>
            <p:nvPr/>
          </p:nvSpPr>
          <p:spPr>
            <a:xfrm>
              <a:off x="815200" y="1203375"/>
              <a:ext cx="10494300" cy="51888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1" name="Google Shape;381;g3841a15cdfa_0_197"/>
            <p:cNvSpPr txBox="1"/>
            <p:nvPr/>
          </p:nvSpPr>
          <p:spPr>
            <a:xfrm>
              <a:off x="1125775" y="1488050"/>
              <a:ext cx="9821100" cy="4323461"/>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50" dirty="0">
                  <a:solidFill>
                    <a:schemeClr val="tx2">
                      <a:lumMod val="50000"/>
                    </a:schemeClr>
                  </a:solidFill>
                </a:rPr>
                <a:t>============================= Pegasus AI Analysis ==============================</a:t>
              </a:r>
              <a:endParaRPr sz="1650" dirty="0">
                <a:solidFill>
                  <a:schemeClr val="tx2">
                    <a:lumMod val="50000"/>
                  </a:schemeClr>
                </a:solidFill>
              </a:endParaRPr>
            </a:p>
            <a:p>
              <a:pPr marL="0" lvl="0" indent="0" algn="l" rtl="0">
                <a:spcBef>
                  <a:spcPts val="0"/>
                </a:spcBef>
                <a:spcAft>
                  <a:spcPts val="0"/>
                </a:spcAft>
                <a:buNone/>
              </a:pPr>
              <a:endParaRPr sz="1650" dirty="0">
                <a:solidFill>
                  <a:schemeClr val="tx2">
                    <a:lumMod val="50000"/>
                  </a:schemeClr>
                </a:solidFill>
              </a:endParaRPr>
            </a:p>
            <a:p>
              <a:pPr marL="0" lvl="0" indent="0" algn="l" rtl="0">
                <a:spcBef>
                  <a:spcPts val="0"/>
                </a:spcBef>
                <a:spcAft>
                  <a:spcPts val="0"/>
                </a:spcAft>
                <a:buNone/>
              </a:pPr>
              <a:r>
                <a:rPr lang="en-US" sz="1650" dirty="0">
                  <a:solidFill>
                    <a:schemeClr val="tx2">
                      <a:lumMod val="50000"/>
                    </a:schemeClr>
                  </a:solidFill>
                </a:rPr>
                <a:t>The workflow failed due to a missing input file. The job `stage_in_local_local_0_0` encountered an error:</a:t>
              </a:r>
              <a:endParaRPr sz="1650" dirty="0">
                <a:solidFill>
                  <a:schemeClr val="tx2">
                    <a:lumMod val="50000"/>
                  </a:schemeClr>
                </a:solidFill>
              </a:endParaRPr>
            </a:p>
            <a:p>
              <a:pPr marL="0" lvl="0" indent="0" algn="l" rtl="0">
                <a:spcBef>
                  <a:spcPts val="0"/>
                </a:spcBef>
                <a:spcAft>
                  <a:spcPts val="0"/>
                </a:spcAft>
                <a:buNone/>
              </a:pPr>
              <a:r>
                <a:rPr lang="en-US" sz="1650" dirty="0">
                  <a:solidFill>
                    <a:schemeClr val="tx2">
                      <a:lumMod val="50000"/>
                    </a:schemeClr>
                  </a:solidFill>
                </a:rPr>
                <a:t>**"Expected local file does not exist: /path/to/</a:t>
              </a:r>
              <a:r>
                <a:rPr lang="en-US" sz="1650" dirty="0" err="1">
                  <a:solidFill>
                    <a:schemeClr val="tx2">
                      <a:lumMod val="50000"/>
                    </a:schemeClr>
                  </a:solidFill>
                </a:rPr>
                <a:t>Alices_Adventures.txt</a:t>
              </a:r>
              <a:r>
                <a:rPr lang="en-US" sz="1650" dirty="0">
                  <a:solidFill>
                    <a:schemeClr val="tx2">
                      <a:lumMod val="50000"/>
                    </a:schemeClr>
                  </a:solidFill>
                </a:rPr>
                <a:t>"**</a:t>
              </a:r>
              <a:endParaRPr sz="1650" dirty="0">
                <a:solidFill>
                  <a:schemeClr val="tx2">
                    <a:lumMod val="50000"/>
                  </a:schemeClr>
                </a:solidFill>
              </a:endParaRPr>
            </a:p>
            <a:p>
              <a:pPr marL="0" lvl="0" indent="0" algn="l" rtl="0">
                <a:spcBef>
                  <a:spcPts val="0"/>
                </a:spcBef>
                <a:spcAft>
                  <a:spcPts val="0"/>
                </a:spcAft>
                <a:buNone/>
              </a:pPr>
              <a:endParaRPr sz="1650" dirty="0">
                <a:solidFill>
                  <a:schemeClr val="tx2">
                    <a:lumMod val="50000"/>
                  </a:schemeClr>
                </a:solidFill>
              </a:endParaRPr>
            </a:p>
            <a:p>
              <a:pPr marL="0" lvl="0" indent="0" algn="l" rtl="0">
                <a:spcBef>
                  <a:spcPts val="0"/>
                </a:spcBef>
                <a:spcAft>
                  <a:spcPts val="0"/>
                </a:spcAft>
                <a:buNone/>
              </a:pPr>
              <a:r>
                <a:rPr lang="en-US" sz="1650" dirty="0">
                  <a:solidFill>
                    <a:schemeClr val="tx2">
                      <a:lumMod val="50000"/>
                    </a:schemeClr>
                  </a:solidFill>
                </a:rPr>
                <a:t>**Root Cause:**</a:t>
              </a:r>
              <a:endParaRPr sz="1650" dirty="0">
                <a:solidFill>
                  <a:schemeClr val="tx2">
                    <a:lumMod val="50000"/>
                  </a:schemeClr>
                </a:solidFill>
              </a:endParaRPr>
            </a:p>
            <a:p>
              <a:pPr marL="0" lvl="0" indent="0" algn="l" rtl="0">
                <a:spcBef>
                  <a:spcPts val="0"/>
                </a:spcBef>
                <a:spcAft>
                  <a:spcPts val="0"/>
                </a:spcAft>
                <a:buNone/>
              </a:pPr>
              <a:r>
                <a:rPr lang="en-US" sz="1650" dirty="0">
                  <a:solidFill>
                    <a:schemeClr val="tx2">
                      <a:lumMod val="50000"/>
                    </a:schemeClr>
                  </a:solidFill>
                </a:rPr>
                <a:t>- The required input file is missing from the specified path.</a:t>
              </a:r>
              <a:endParaRPr sz="1650" dirty="0">
                <a:solidFill>
                  <a:schemeClr val="tx2">
                    <a:lumMod val="50000"/>
                  </a:schemeClr>
                </a:solidFill>
              </a:endParaRPr>
            </a:p>
            <a:p>
              <a:pPr marL="0" lvl="0" indent="0" algn="l" rtl="0">
                <a:spcBef>
                  <a:spcPts val="0"/>
                </a:spcBef>
                <a:spcAft>
                  <a:spcPts val="0"/>
                </a:spcAft>
                <a:buNone/>
              </a:pPr>
              <a:r>
                <a:rPr lang="en-US" sz="1650" dirty="0">
                  <a:solidFill>
                    <a:schemeClr val="tx2">
                      <a:lumMod val="50000"/>
                    </a:schemeClr>
                  </a:solidFill>
                </a:rPr>
                <a:t>- This prevents the transfer process from completing, causing the workflow to fail.</a:t>
              </a:r>
              <a:endParaRPr sz="1650" dirty="0">
                <a:solidFill>
                  <a:schemeClr val="tx2">
                    <a:lumMod val="50000"/>
                  </a:schemeClr>
                </a:solidFill>
              </a:endParaRPr>
            </a:p>
            <a:p>
              <a:pPr marL="0" lvl="0" indent="0" algn="l" rtl="0">
                <a:spcBef>
                  <a:spcPts val="0"/>
                </a:spcBef>
                <a:spcAft>
                  <a:spcPts val="0"/>
                </a:spcAft>
                <a:buNone/>
              </a:pPr>
              <a:endParaRPr sz="1650" dirty="0">
                <a:solidFill>
                  <a:schemeClr val="tx2">
                    <a:lumMod val="50000"/>
                  </a:schemeClr>
                </a:solidFill>
              </a:endParaRPr>
            </a:p>
            <a:p>
              <a:pPr marL="0" lvl="0" indent="0" algn="l" rtl="0">
                <a:spcBef>
                  <a:spcPts val="0"/>
                </a:spcBef>
                <a:spcAft>
                  <a:spcPts val="0"/>
                </a:spcAft>
                <a:buNone/>
              </a:pPr>
              <a:r>
                <a:rPr lang="en-US" sz="1650" dirty="0">
                  <a:solidFill>
                    <a:schemeClr val="tx2">
                      <a:lumMod val="50000"/>
                    </a:schemeClr>
                  </a:solidFill>
                </a:rPr>
                <a:t>**Next Steps:**</a:t>
              </a:r>
              <a:endParaRPr sz="1650" dirty="0">
                <a:solidFill>
                  <a:schemeClr val="tx2">
                    <a:lumMod val="50000"/>
                  </a:schemeClr>
                </a:solidFill>
              </a:endParaRPr>
            </a:p>
            <a:p>
              <a:pPr marL="0" lvl="0" indent="0" algn="l" rtl="0">
                <a:spcBef>
                  <a:spcPts val="0"/>
                </a:spcBef>
                <a:spcAft>
                  <a:spcPts val="0"/>
                </a:spcAft>
                <a:buNone/>
              </a:pPr>
              <a:r>
                <a:rPr lang="en-US" sz="1650" dirty="0">
                  <a:solidFill>
                    <a:schemeClr val="tx2">
                      <a:lumMod val="50000"/>
                    </a:schemeClr>
                  </a:solidFill>
                </a:rPr>
                <a:t>1. Verify the file exists at the specified path.</a:t>
              </a:r>
              <a:endParaRPr sz="1650" dirty="0">
                <a:solidFill>
                  <a:schemeClr val="tx2">
                    <a:lumMod val="50000"/>
                  </a:schemeClr>
                </a:solidFill>
              </a:endParaRPr>
            </a:p>
            <a:p>
              <a:pPr marL="0" lvl="0" indent="0" algn="l" rtl="0">
                <a:spcBef>
                  <a:spcPts val="0"/>
                </a:spcBef>
                <a:spcAft>
                  <a:spcPts val="0"/>
                </a:spcAft>
                <a:buNone/>
              </a:pPr>
              <a:r>
                <a:rPr lang="en-US" sz="1650" dirty="0">
                  <a:solidFill>
                    <a:schemeClr val="tx2">
                      <a:lumMod val="50000"/>
                    </a:schemeClr>
                  </a:solidFill>
                </a:rPr>
                <a:t>2. Ensure the file path in the workflow configuration matches the actual location.</a:t>
              </a:r>
              <a:endParaRPr sz="1650" dirty="0">
                <a:solidFill>
                  <a:schemeClr val="tx2">
                    <a:lumMod val="50000"/>
                  </a:schemeClr>
                </a:solidFill>
              </a:endParaRPr>
            </a:p>
            <a:p>
              <a:pPr marL="0" lvl="0" indent="0" algn="l" rtl="0">
                <a:spcBef>
                  <a:spcPts val="0"/>
                </a:spcBef>
                <a:spcAft>
                  <a:spcPts val="0"/>
                </a:spcAft>
                <a:buNone/>
              </a:pPr>
              <a:r>
                <a:rPr lang="en-US" sz="1650" dirty="0">
                  <a:solidFill>
                    <a:schemeClr val="tx2">
                      <a:lumMod val="50000"/>
                    </a:schemeClr>
                  </a:solidFill>
                </a:rPr>
                <a:t>3. Resubmit the workflow after resolving the file issue.</a:t>
              </a:r>
              <a:endParaRPr sz="1650" dirty="0">
                <a:solidFill>
                  <a:schemeClr val="tx2">
                    <a:lumMod val="50000"/>
                  </a:schemeClr>
                </a:solidFill>
              </a:endParaRPr>
            </a:p>
            <a:p>
              <a:pPr marL="0" lvl="0" indent="0" algn="l" rtl="0">
                <a:spcBef>
                  <a:spcPts val="0"/>
                </a:spcBef>
                <a:spcAft>
                  <a:spcPts val="0"/>
                </a:spcAft>
                <a:buNone/>
              </a:pPr>
              <a:endParaRPr sz="1650" dirty="0">
                <a:solidFill>
                  <a:schemeClr val="tx2">
                    <a:lumMod val="50000"/>
                  </a:schemeClr>
                </a:solidFill>
              </a:endParaRPr>
            </a:p>
            <a:p>
              <a:pPr marL="0" lvl="0" indent="0" algn="l" rtl="0">
                <a:lnSpc>
                  <a:spcPct val="115000"/>
                </a:lnSpc>
                <a:spcBef>
                  <a:spcPts val="0"/>
                </a:spcBef>
                <a:spcAft>
                  <a:spcPts val="0"/>
                </a:spcAft>
                <a:buNone/>
              </a:pPr>
              <a:r>
                <a:rPr lang="en-US" sz="1650" dirty="0">
                  <a:solidFill>
                    <a:schemeClr val="tx2">
                      <a:lumMod val="50000"/>
                    </a:schemeClr>
                  </a:solidFill>
                </a:rPr>
                <a:t>The remaining unsubmitted jobs (7 total) likely depend on this staged file, so fixing this error will enable further execution.</a:t>
              </a:r>
              <a:endParaRPr sz="1650" dirty="0">
                <a:solidFill>
                  <a:schemeClr val="tx2">
                    <a:lumMod val="50000"/>
                  </a:schemeClr>
                </a:solidFill>
              </a:endParaRPr>
            </a:p>
          </p:txBody>
        </p:sp>
      </p:grpSp>
      <p:sp>
        <p:nvSpPr>
          <p:cNvPr id="382" name="Google Shape;382;g3841a15cdfa_0_197"/>
          <p:cNvSpPr/>
          <p:nvPr/>
        </p:nvSpPr>
        <p:spPr>
          <a:xfrm>
            <a:off x="7177414" y="77625"/>
            <a:ext cx="4920986" cy="548676"/>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1"/>
                </a:solidFill>
                <a:latin typeface="Calibri"/>
                <a:ea typeface="Calibri"/>
                <a:cs typeface="Calibri"/>
                <a:sym typeface="Calibri"/>
              </a:rPr>
              <a:t>Next major version of Pegasus will have AI assistant</a:t>
            </a:r>
            <a:endParaRPr b="1" dirty="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1"/>
          <p:cNvSpPr txBox="1"/>
          <p:nvPr/>
        </p:nvSpPr>
        <p:spPr>
          <a:xfrm>
            <a:off x="1335783" y="4442914"/>
            <a:ext cx="2294700" cy="2228262"/>
          </a:xfrm>
          <a:prstGeom prst="rect">
            <a:avLst/>
          </a:prstGeom>
          <a:noFill/>
          <a:ln>
            <a:noFill/>
          </a:ln>
        </p:spPr>
        <p:txBody>
          <a:bodyPr spcFirstLastPara="1" wrap="square" lIns="121900" tIns="121900" rIns="121900" bIns="121900" anchor="t" anchorCtr="0">
            <a:spAutoFit/>
          </a:bodyPr>
          <a:lstStyle/>
          <a:p>
            <a:pPr marL="0" lvl="0" indent="0" algn="ctr" rtl="0">
              <a:lnSpc>
                <a:spcPct val="115000"/>
              </a:lnSpc>
              <a:spcBef>
                <a:spcPts val="0"/>
              </a:spcBef>
              <a:spcAft>
                <a:spcPts val="0"/>
              </a:spcAft>
              <a:buNone/>
            </a:pPr>
            <a:r>
              <a:rPr lang="en-US" sz="1400" b="1" dirty="0">
                <a:solidFill>
                  <a:srgbClr val="000000"/>
                </a:solidFill>
              </a:rPr>
              <a:t>Data Management</a:t>
            </a:r>
            <a:endParaRPr sz="1400" b="1" dirty="0">
              <a:solidFill>
                <a:srgbClr val="000000"/>
              </a:solidFill>
            </a:endParaRPr>
          </a:p>
          <a:p>
            <a:pPr marL="0" lvl="0" indent="0" algn="ctr" rtl="0">
              <a:lnSpc>
                <a:spcPct val="115000"/>
              </a:lnSpc>
              <a:spcBef>
                <a:spcPts val="0"/>
              </a:spcBef>
              <a:spcAft>
                <a:spcPts val="0"/>
              </a:spcAft>
              <a:buNone/>
            </a:pPr>
            <a:endParaRPr sz="1400" dirty="0">
              <a:solidFill>
                <a:srgbClr val="000000"/>
              </a:solidFill>
            </a:endParaRPr>
          </a:p>
          <a:p>
            <a:pPr marL="0" lvl="0" indent="0" algn="ctr" rtl="0">
              <a:lnSpc>
                <a:spcPct val="115000"/>
              </a:lnSpc>
              <a:spcBef>
                <a:spcPts val="0"/>
              </a:spcBef>
              <a:spcAft>
                <a:spcPts val="0"/>
              </a:spcAft>
              <a:buNone/>
            </a:pPr>
            <a:r>
              <a:rPr lang="en-US" sz="1400" dirty="0">
                <a:solidFill>
                  <a:srgbClr val="000000"/>
                </a:solidFill>
              </a:rPr>
              <a:t>Pegasus handles data transfers, input data selection and output registration by adding them as auxiliary jobs to the workflow</a:t>
            </a:r>
            <a:endParaRPr sz="1400" dirty="0">
              <a:solidFill>
                <a:srgbClr val="000000"/>
              </a:solidFill>
            </a:endParaRPr>
          </a:p>
        </p:txBody>
      </p:sp>
      <p:sp>
        <p:nvSpPr>
          <p:cNvPr id="63" name="Google Shape;63;p11"/>
          <p:cNvSpPr txBox="1"/>
          <p:nvPr/>
        </p:nvSpPr>
        <p:spPr>
          <a:xfrm>
            <a:off x="3828724" y="4434064"/>
            <a:ext cx="2294700" cy="2228262"/>
          </a:xfrm>
          <a:prstGeom prst="rect">
            <a:avLst/>
          </a:prstGeom>
          <a:noFill/>
          <a:ln>
            <a:noFill/>
          </a:ln>
        </p:spPr>
        <p:txBody>
          <a:bodyPr spcFirstLastPara="1" wrap="square" lIns="121900" tIns="121900" rIns="121900" bIns="121900" anchor="t" anchorCtr="0">
            <a:spAutoFit/>
          </a:bodyPr>
          <a:lstStyle/>
          <a:p>
            <a:pPr marL="0" lvl="0" indent="0" algn="ctr" rtl="0">
              <a:lnSpc>
                <a:spcPct val="115000"/>
              </a:lnSpc>
              <a:spcBef>
                <a:spcPts val="0"/>
              </a:spcBef>
              <a:spcAft>
                <a:spcPts val="0"/>
              </a:spcAft>
              <a:buNone/>
            </a:pPr>
            <a:r>
              <a:rPr lang="en-US" sz="1400" b="1">
                <a:solidFill>
                  <a:srgbClr val="000000"/>
                </a:solidFill>
              </a:rPr>
              <a:t>Error Recovery</a:t>
            </a:r>
            <a:endParaRPr sz="1400" b="1">
              <a:solidFill>
                <a:srgbClr val="000000"/>
              </a:solidFill>
            </a:endParaRPr>
          </a:p>
          <a:p>
            <a:pPr marL="0" lvl="0" indent="0" algn="ctr" rtl="0">
              <a:lnSpc>
                <a:spcPct val="115000"/>
              </a:lnSpc>
              <a:spcBef>
                <a:spcPts val="0"/>
              </a:spcBef>
              <a:spcAft>
                <a:spcPts val="0"/>
              </a:spcAft>
              <a:buNone/>
            </a:pPr>
            <a:endParaRPr sz="1400" b="1">
              <a:solidFill>
                <a:srgbClr val="000000"/>
              </a:solidFill>
            </a:endParaRPr>
          </a:p>
          <a:p>
            <a:pPr marL="0" lvl="0" indent="0" algn="ctr" rtl="0">
              <a:lnSpc>
                <a:spcPct val="115000"/>
              </a:lnSpc>
              <a:spcBef>
                <a:spcPts val="0"/>
              </a:spcBef>
              <a:spcAft>
                <a:spcPts val="0"/>
              </a:spcAft>
              <a:buNone/>
            </a:pPr>
            <a:r>
              <a:rPr lang="en-US" sz="1400">
                <a:solidFill>
                  <a:srgbClr val="000000"/>
                </a:solidFill>
              </a:rPr>
              <a:t>Pegasus handles errors by retrying tasks, workflow-level checkpointing, re-mapping and alternative data sources for data staging</a:t>
            </a:r>
            <a:endParaRPr sz="2000"/>
          </a:p>
        </p:txBody>
      </p:sp>
      <p:sp>
        <p:nvSpPr>
          <p:cNvPr id="64" name="Google Shape;64;p11"/>
          <p:cNvSpPr txBox="1"/>
          <p:nvPr/>
        </p:nvSpPr>
        <p:spPr>
          <a:xfrm>
            <a:off x="6321660" y="4442914"/>
            <a:ext cx="2294700" cy="2228262"/>
          </a:xfrm>
          <a:prstGeom prst="rect">
            <a:avLst/>
          </a:prstGeom>
          <a:noFill/>
          <a:ln>
            <a:noFill/>
          </a:ln>
        </p:spPr>
        <p:txBody>
          <a:bodyPr spcFirstLastPara="1" wrap="square" lIns="121900" tIns="121900" rIns="121900" bIns="121900" anchor="t" anchorCtr="0">
            <a:spAutoFit/>
          </a:bodyPr>
          <a:lstStyle/>
          <a:p>
            <a:pPr marL="0" lvl="0" indent="0" algn="ctr" rtl="0">
              <a:lnSpc>
                <a:spcPct val="115000"/>
              </a:lnSpc>
              <a:spcBef>
                <a:spcPts val="0"/>
              </a:spcBef>
              <a:spcAft>
                <a:spcPts val="0"/>
              </a:spcAft>
              <a:buNone/>
            </a:pPr>
            <a:r>
              <a:rPr lang="en-US" sz="1400" b="1">
                <a:solidFill>
                  <a:srgbClr val="000000"/>
                </a:solidFill>
              </a:rPr>
              <a:t>Provenance Tracking</a:t>
            </a:r>
            <a:endParaRPr sz="1400" b="1">
              <a:solidFill>
                <a:srgbClr val="000000"/>
              </a:solidFill>
            </a:endParaRPr>
          </a:p>
          <a:p>
            <a:pPr marL="0" lvl="0" indent="0" algn="ctr" rtl="0">
              <a:lnSpc>
                <a:spcPct val="115000"/>
              </a:lnSpc>
              <a:spcBef>
                <a:spcPts val="0"/>
              </a:spcBef>
              <a:spcAft>
                <a:spcPts val="0"/>
              </a:spcAft>
              <a:buNone/>
            </a:pPr>
            <a:endParaRPr sz="1400">
              <a:solidFill>
                <a:srgbClr val="000000"/>
              </a:solidFill>
            </a:endParaRPr>
          </a:p>
          <a:p>
            <a:pPr marL="0" lvl="0" indent="0" algn="ctr" rtl="0">
              <a:lnSpc>
                <a:spcPct val="115000"/>
              </a:lnSpc>
              <a:spcBef>
                <a:spcPts val="0"/>
              </a:spcBef>
              <a:spcAft>
                <a:spcPts val="0"/>
              </a:spcAft>
              <a:buNone/>
            </a:pPr>
            <a:r>
              <a:rPr lang="en-US" sz="1400">
                <a:solidFill>
                  <a:srgbClr val="000000"/>
                </a:solidFill>
              </a:rPr>
              <a:t>Pegasus allows users to trace the history of a workflow and its outputs, including information about data sources and softwares used</a:t>
            </a:r>
            <a:endParaRPr sz="1200">
              <a:solidFill>
                <a:srgbClr val="000000"/>
              </a:solidFill>
            </a:endParaRPr>
          </a:p>
        </p:txBody>
      </p:sp>
      <p:sp>
        <p:nvSpPr>
          <p:cNvPr id="65" name="Google Shape;65;p11"/>
          <p:cNvSpPr txBox="1"/>
          <p:nvPr/>
        </p:nvSpPr>
        <p:spPr>
          <a:xfrm>
            <a:off x="8814617" y="4434064"/>
            <a:ext cx="2702100" cy="2228262"/>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b="1">
                <a:solidFill>
                  <a:srgbClr val="000000"/>
                </a:solidFill>
              </a:rPr>
              <a:t>Heterogeneous Environments</a:t>
            </a:r>
            <a:endParaRPr sz="1400" b="1">
              <a:solidFill>
                <a:srgbClr val="000000"/>
              </a:solidFill>
            </a:endParaRPr>
          </a:p>
          <a:p>
            <a:pPr marL="0" lvl="0" indent="0" algn="ctr" rtl="0">
              <a:lnSpc>
                <a:spcPct val="115000"/>
              </a:lnSpc>
              <a:spcBef>
                <a:spcPts val="0"/>
              </a:spcBef>
              <a:spcAft>
                <a:spcPts val="0"/>
              </a:spcAft>
              <a:buNone/>
            </a:pPr>
            <a:endParaRPr sz="1400" b="1">
              <a:solidFill>
                <a:srgbClr val="000000"/>
              </a:solidFill>
            </a:endParaRPr>
          </a:p>
          <a:p>
            <a:pPr marL="0" lvl="0" indent="0" algn="ctr" rtl="0">
              <a:lnSpc>
                <a:spcPct val="115000"/>
              </a:lnSpc>
              <a:spcBef>
                <a:spcPts val="0"/>
              </a:spcBef>
              <a:spcAft>
                <a:spcPts val="0"/>
              </a:spcAft>
              <a:buNone/>
            </a:pPr>
            <a:r>
              <a:rPr lang="en-US" sz="1400">
                <a:solidFill>
                  <a:srgbClr val="000000"/>
                </a:solidFill>
              </a:rPr>
              <a:t>Pegasus can execute workflows in a variety of distributed computing environments such as HPC clusters, Amazon EC2, Google Cloud, Open Science Grid or ACCESS </a:t>
            </a:r>
            <a:endParaRPr sz="2000"/>
          </a:p>
        </p:txBody>
      </p:sp>
      <p:pic>
        <p:nvPicPr>
          <p:cNvPr id="66" name="Google Shape;66;p11"/>
          <p:cNvPicPr preferRelativeResize="0"/>
          <p:nvPr/>
        </p:nvPicPr>
        <p:blipFill>
          <a:blip r:embed="rId3">
            <a:alphaModFix/>
          </a:blip>
          <a:stretch>
            <a:fillRect/>
          </a:stretch>
        </p:blipFill>
        <p:spPr>
          <a:xfrm>
            <a:off x="2002900" y="3488220"/>
            <a:ext cx="1016499" cy="1016475"/>
          </a:xfrm>
          <a:prstGeom prst="rect">
            <a:avLst/>
          </a:prstGeom>
          <a:noFill/>
          <a:ln>
            <a:noFill/>
          </a:ln>
        </p:spPr>
      </p:pic>
      <p:pic>
        <p:nvPicPr>
          <p:cNvPr id="67" name="Google Shape;67;p11"/>
          <p:cNvPicPr preferRelativeResize="0"/>
          <p:nvPr/>
        </p:nvPicPr>
        <p:blipFill>
          <a:blip r:embed="rId4">
            <a:alphaModFix/>
          </a:blip>
          <a:stretch>
            <a:fillRect/>
          </a:stretch>
        </p:blipFill>
        <p:spPr>
          <a:xfrm>
            <a:off x="6932833" y="3492438"/>
            <a:ext cx="1072466" cy="1072466"/>
          </a:xfrm>
          <a:prstGeom prst="rect">
            <a:avLst/>
          </a:prstGeom>
          <a:noFill/>
          <a:ln>
            <a:noFill/>
          </a:ln>
        </p:spPr>
      </p:pic>
      <p:pic>
        <p:nvPicPr>
          <p:cNvPr id="68" name="Google Shape;68;p11"/>
          <p:cNvPicPr preferRelativeResize="0"/>
          <p:nvPr/>
        </p:nvPicPr>
        <p:blipFill>
          <a:blip r:embed="rId5">
            <a:alphaModFix/>
          </a:blip>
          <a:stretch>
            <a:fillRect/>
          </a:stretch>
        </p:blipFill>
        <p:spPr>
          <a:xfrm>
            <a:off x="4411983" y="3427971"/>
            <a:ext cx="1136933" cy="1136933"/>
          </a:xfrm>
          <a:prstGeom prst="rect">
            <a:avLst/>
          </a:prstGeom>
          <a:noFill/>
          <a:ln>
            <a:noFill/>
          </a:ln>
        </p:spPr>
      </p:pic>
      <p:pic>
        <p:nvPicPr>
          <p:cNvPr id="69" name="Google Shape;69;p11"/>
          <p:cNvPicPr preferRelativeResize="0"/>
          <p:nvPr/>
        </p:nvPicPr>
        <p:blipFill>
          <a:blip r:embed="rId6">
            <a:alphaModFix/>
          </a:blip>
          <a:stretch>
            <a:fillRect/>
          </a:stretch>
        </p:blipFill>
        <p:spPr>
          <a:xfrm>
            <a:off x="9629400" y="3460235"/>
            <a:ext cx="1072434" cy="1072434"/>
          </a:xfrm>
          <a:prstGeom prst="rect">
            <a:avLst/>
          </a:prstGeom>
          <a:noFill/>
          <a:ln>
            <a:noFill/>
          </a:ln>
        </p:spPr>
      </p:pic>
      <p:sp>
        <p:nvSpPr>
          <p:cNvPr id="70" name="Google Shape;70;p11"/>
          <p:cNvSpPr txBox="1">
            <a:spLocks noGrp="1"/>
          </p:cNvSpPr>
          <p:nvPr>
            <p:ph type="title"/>
          </p:nvPr>
        </p:nvSpPr>
        <p:spPr>
          <a:xfrm>
            <a:off x="1617167" y="-12883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A5B6E"/>
              </a:buClr>
              <a:buSzPts val="4400"/>
              <a:buFont typeface="Helvetica Neue"/>
              <a:buNone/>
            </a:pPr>
            <a:r>
              <a:rPr lang="en-US" sz="3300" b="1" dirty="0">
                <a:solidFill>
                  <a:srgbClr val="1A5B6E"/>
                </a:solidFill>
              </a:rPr>
              <a:t>Pegasus Workflow Management System</a:t>
            </a:r>
            <a:endParaRPr sz="3300" b="1" dirty="0">
              <a:solidFill>
                <a:srgbClr val="1A5B6E"/>
              </a:solidFill>
            </a:endParaRPr>
          </a:p>
        </p:txBody>
      </p:sp>
      <p:sp>
        <p:nvSpPr>
          <p:cNvPr id="71" name="Google Shape;71;p11"/>
          <p:cNvSpPr txBox="1">
            <a:spLocks noGrp="1"/>
          </p:cNvSpPr>
          <p:nvPr>
            <p:ph type="title"/>
          </p:nvPr>
        </p:nvSpPr>
        <p:spPr>
          <a:xfrm>
            <a:off x="2142317" y="1448649"/>
            <a:ext cx="93744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0"/>
              </a:spcBef>
              <a:spcAft>
                <a:spcPts val="0"/>
              </a:spcAft>
              <a:buClr>
                <a:schemeClr val="dk1"/>
              </a:buClr>
              <a:buSzPct val="60000"/>
              <a:buFont typeface="Arial"/>
              <a:buNone/>
            </a:pPr>
            <a:r>
              <a:rPr lang="en-US" sz="2500" b="1" dirty="0">
                <a:solidFill>
                  <a:srgbClr val="F17537"/>
                </a:solidFill>
              </a:rPr>
              <a:t>Automates the execution of scientific workflows across CI</a:t>
            </a:r>
            <a:endParaRPr sz="2500" b="1" dirty="0">
              <a:solidFill>
                <a:srgbClr val="F17537"/>
              </a:solidFill>
            </a:endParaRPr>
          </a:p>
          <a:p>
            <a:pPr marL="914400" lvl="0" indent="-371475" algn="l" rtl="0">
              <a:lnSpc>
                <a:spcPct val="115000"/>
              </a:lnSpc>
              <a:spcBef>
                <a:spcPts val="0"/>
              </a:spcBef>
              <a:spcAft>
                <a:spcPts val="0"/>
              </a:spcAft>
              <a:buSzPct val="100000"/>
              <a:buChar char="●"/>
            </a:pPr>
            <a:r>
              <a:rPr lang="en-US" sz="2500" dirty="0"/>
              <a:t>Provides a </a:t>
            </a:r>
            <a:r>
              <a:rPr lang="en-US" sz="2500" dirty="0">
                <a:solidFill>
                  <a:schemeClr val="accent2"/>
                </a:solidFill>
              </a:rPr>
              <a:t>portable </a:t>
            </a:r>
            <a:r>
              <a:rPr lang="en-US" sz="2500" dirty="0"/>
              <a:t>workflow description</a:t>
            </a:r>
            <a:endParaRPr sz="2500" dirty="0"/>
          </a:p>
          <a:p>
            <a:pPr marL="914400" lvl="0" indent="-371475" algn="l" rtl="0">
              <a:lnSpc>
                <a:spcPct val="115000"/>
              </a:lnSpc>
              <a:spcBef>
                <a:spcPts val="0"/>
              </a:spcBef>
              <a:spcAft>
                <a:spcPts val="0"/>
              </a:spcAft>
              <a:buSzPct val="100000"/>
              <a:buChar char="●"/>
            </a:pPr>
            <a:r>
              <a:rPr lang="en-US" sz="2500" dirty="0"/>
              <a:t>Automates repetitive and time-consuming tasks</a:t>
            </a:r>
            <a:endParaRPr sz="2500" dirty="0"/>
          </a:p>
          <a:p>
            <a:pPr marL="914400" lvl="0" indent="-371475" algn="l" rtl="0">
              <a:lnSpc>
                <a:spcPct val="115000"/>
              </a:lnSpc>
              <a:spcBef>
                <a:spcPts val="0"/>
              </a:spcBef>
              <a:spcAft>
                <a:spcPts val="0"/>
              </a:spcAft>
              <a:buSzPct val="100000"/>
              <a:buChar char="●"/>
            </a:pPr>
            <a:r>
              <a:rPr lang="en-US" sz="2500" dirty="0"/>
              <a:t>Reduces human error</a:t>
            </a:r>
            <a:endParaRPr sz="2500" dirty="0"/>
          </a:p>
          <a:p>
            <a:pPr marL="914400" lvl="0" indent="-371475" algn="l" rtl="0">
              <a:lnSpc>
                <a:spcPct val="115000"/>
              </a:lnSpc>
              <a:spcBef>
                <a:spcPts val="0"/>
              </a:spcBef>
              <a:spcAft>
                <a:spcPts val="0"/>
              </a:spcAft>
              <a:buSzPct val="100000"/>
              <a:buChar char="●"/>
            </a:pPr>
            <a:r>
              <a:rPr lang="en-US" sz="2500" dirty="0"/>
              <a:t>Increases productivity</a:t>
            </a:r>
            <a:endParaRPr sz="2500" dirty="0"/>
          </a:p>
        </p:txBody>
      </p:sp>
      <p:sp>
        <p:nvSpPr>
          <p:cNvPr id="72" name="Google Shape;72;p11"/>
          <p:cNvSpPr txBox="1"/>
          <p:nvPr/>
        </p:nvSpPr>
        <p:spPr>
          <a:xfrm>
            <a:off x="4430867" y="5867088"/>
            <a:ext cx="77019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1900"/>
          </a:p>
        </p:txBody>
      </p:sp>
      <p:pic>
        <p:nvPicPr>
          <p:cNvPr id="2" name="Google Shape;147;p4">
            <a:extLst>
              <a:ext uri="{FF2B5EF4-FFF2-40B4-BE49-F238E27FC236}">
                <a16:creationId xmlns:a16="http://schemas.microsoft.com/office/drawing/2014/main" id="{ED3C8B0A-AE89-BDB1-2547-BF23B7495880}"/>
              </a:ext>
            </a:extLst>
          </p:cNvPr>
          <p:cNvPicPr preferRelativeResize="0">
            <a:picLocks noChangeAspect="1"/>
          </p:cNvPicPr>
          <p:nvPr/>
        </p:nvPicPr>
        <p:blipFill rotWithShape="1">
          <a:blip r:embed="rId7">
            <a:alphaModFix/>
          </a:blip>
          <a:srcRect/>
          <a:stretch/>
        </p:blipFill>
        <p:spPr>
          <a:xfrm>
            <a:off x="10801074" y="184504"/>
            <a:ext cx="1092948" cy="914283"/>
          </a:xfrm>
          <a:prstGeom prst="rect">
            <a:avLst/>
          </a:prstGeom>
          <a:noFill/>
          <a:ln>
            <a:noFill/>
          </a:ln>
        </p:spPr>
      </p:pic>
      <p:pic>
        <p:nvPicPr>
          <p:cNvPr id="6" name="Picture 2">
            <a:extLst>
              <a:ext uri="{FF2B5EF4-FFF2-40B4-BE49-F238E27FC236}">
                <a16:creationId xmlns:a16="http://schemas.microsoft.com/office/drawing/2014/main" id="{508B5F9D-9022-B10E-C3CD-B9504D4E8BF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94" t="57767" r="76845" b="11603"/>
          <a:stretch/>
        </p:blipFill>
        <p:spPr bwMode="auto">
          <a:xfrm>
            <a:off x="0" y="0"/>
            <a:ext cx="1241768" cy="1161211"/>
          </a:xfrm>
          <a:prstGeom prst="ellipse">
            <a:avLst/>
          </a:prstGeom>
          <a:solidFill>
            <a:srgbClr val="FFFFFF"/>
          </a:solidFill>
        </p:spPr>
      </p:pic>
    </p:spTree>
    <p:extLst>
      <p:ext uri="{BB962C8B-B14F-4D97-AF65-F5344CB8AC3E}">
        <p14:creationId xmlns:p14="http://schemas.microsoft.com/office/powerpoint/2010/main" val="2948313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9" name="Google Shape;197;p29">
            <a:extLst>
              <a:ext uri="{FF2B5EF4-FFF2-40B4-BE49-F238E27FC236}">
                <a16:creationId xmlns:a16="http://schemas.microsoft.com/office/drawing/2014/main" id="{629D672C-9E50-DC99-4E7A-AB4C10A02ABE}"/>
              </a:ext>
            </a:extLst>
          </p:cNvPr>
          <p:cNvPicPr preferRelativeResize="0"/>
          <p:nvPr/>
        </p:nvPicPr>
        <p:blipFill>
          <a:blip r:embed="rId3">
            <a:alphaModFix/>
          </a:blip>
          <a:stretch>
            <a:fillRect/>
          </a:stretch>
        </p:blipFill>
        <p:spPr>
          <a:xfrm>
            <a:off x="199679" y="1143849"/>
            <a:ext cx="5375841" cy="5029434"/>
          </a:xfrm>
          <a:prstGeom prst="rect">
            <a:avLst/>
          </a:prstGeom>
          <a:noFill/>
          <a:ln>
            <a:noFill/>
          </a:ln>
        </p:spPr>
      </p:pic>
      <p:sp>
        <p:nvSpPr>
          <p:cNvPr id="137" name="Google Shape;137;p18"/>
          <p:cNvSpPr txBox="1">
            <a:spLocks noGrp="1"/>
          </p:cNvSpPr>
          <p:nvPr>
            <p:ph type="title"/>
          </p:nvPr>
        </p:nvSpPr>
        <p:spPr>
          <a:xfrm>
            <a:off x="1259400" y="0"/>
            <a:ext cx="10932600" cy="99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400"/>
              <a:buFont typeface="Arial"/>
              <a:buNone/>
            </a:pPr>
            <a:r>
              <a:rPr lang="en-US" sz="3600" dirty="0">
                <a:solidFill>
                  <a:schemeClr val="accent6"/>
                </a:solidFill>
              </a:rPr>
              <a:t>CI Compass Fellowship Program (CICF)</a:t>
            </a:r>
            <a:endParaRPr sz="3600" dirty="0">
              <a:solidFill>
                <a:schemeClr val="accent6"/>
              </a:solidFill>
            </a:endParaRPr>
          </a:p>
        </p:txBody>
      </p:sp>
      <p:sp>
        <p:nvSpPr>
          <p:cNvPr id="138" name="Google Shape;138;p18"/>
          <p:cNvSpPr txBox="1">
            <a:spLocks noGrp="1"/>
          </p:cNvSpPr>
          <p:nvPr>
            <p:ph type="body" idx="1"/>
          </p:nvPr>
        </p:nvSpPr>
        <p:spPr>
          <a:xfrm>
            <a:off x="5837128" y="1143849"/>
            <a:ext cx="6030731" cy="43530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00000"/>
              </a:lnSpc>
              <a:spcBef>
                <a:spcPts val="0"/>
              </a:spcBef>
              <a:spcAft>
                <a:spcPts val="0"/>
              </a:spcAft>
              <a:buClr>
                <a:schemeClr val="dk1"/>
              </a:buClr>
              <a:buSzPct val="117460"/>
              <a:buNone/>
            </a:pPr>
            <a:r>
              <a:rPr lang="en-US" sz="2205" b="1" dirty="0">
                <a:solidFill>
                  <a:srgbClr val="1E4B77"/>
                </a:solidFill>
                <a:latin typeface="Open Sans"/>
                <a:ea typeface="Open Sans"/>
                <a:cs typeface="Open Sans"/>
                <a:sym typeface="Open Sans"/>
              </a:rPr>
              <a:t>Goal: Broaden student participation in CI research, development, deployment, and operations</a:t>
            </a:r>
            <a:endParaRPr sz="1820" dirty="0">
              <a:solidFill>
                <a:srgbClr val="1E4B77"/>
              </a:solidFill>
              <a:latin typeface="Open Sans"/>
              <a:ea typeface="Open Sans"/>
              <a:cs typeface="Open Sans"/>
              <a:sym typeface="Open Sans"/>
            </a:endParaRPr>
          </a:p>
          <a:p>
            <a:pPr marL="0" lvl="0" indent="0" algn="l" rtl="0">
              <a:lnSpc>
                <a:spcPct val="100000"/>
              </a:lnSpc>
              <a:spcBef>
                <a:spcPts val="0"/>
              </a:spcBef>
              <a:spcAft>
                <a:spcPts val="0"/>
              </a:spcAft>
              <a:buNone/>
            </a:pPr>
            <a:endParaRPr sz="1800" dirty="0">
              <a:solidFill>
                <a:srgbClr val="1E4B77"/>
              </a:solidFill>
              <a:latin typeface="Open Sans"/>
              <a:ea typeface="Open Sans"/>
              <a:cs typeface="Open Sans"/>
              <a:sym typeface="Open Sans"/>
            </a:endParaRPr>
          </a:p>
          <a:p>
            <a:pPr marL="0" lvl="0" indent="0" algn="l" rtl="0">
              <a:lnSpc>
                <a:spcPct val="100000"/>
              </a:lnSpc>
              <a:spcBef>
                <a:spcPts val="1000"/>
              </a:spcBef>
              <a:spcAft>
                <a:spcPts val="0"/>
              </a:spcAft>
              <a:buNone/>
            </a:pPr>
            <a:r>
              <a:rPr lang="en-US" sz="1800" b="1" u="sng" dirty="0">
                <a:solidFill>
                  <a:srgbClr val="1E4B77"/>
                </a:solidFill>
                <a:latin typeface="Open Sans"/>
                <a:ea typeface="Open Sans"/>
                <a:cs typeface="Open Sans"/>
                <a:sym typeface="Open Sans"/>
              </a:rPr>
              <a:t>Virtual Spring Program</a:t>
            </a:r>
            <a:endParaRPr sz="1800" b="1" u="sng" dirty="0">
              <a:solidFill>
                <a:srgbClr val="1E4B77"/>
              </a:solidFill>
              <a:latin typeface="Open Sans"/>
              <a:ea typeface="Open Sans"/>
              <a:cs typeface="Open Sans"/>
              <a:sym typeface="Open Sans"/>
            </a:endParaRPr>
          </a:p>
          <a:p>
            <a:pPr marL="457200" lvl="0" indent="-331152" algn="l" rtl="0">
              <a:lnSpc>
                <a:spcPct val="100000"/>
              </a:lnSpc>
              <a:spcBef>
                <a:spcPts val="1000"/>
              </a:spcBef>
              <a:spcAft>
                <a:spcPts val="0"/>
              </a:spcAft>
              <a:buSzPct val="105555"/>
              <a:buFont typeface="Open Sans"/>
              <a:buChar char="●"/>
            </a:pPr>
            <a:r>
              <a:rPr lang="en-US" sz="1800" dirty="0">
                <a:solidFill>
                  <a:srgbClr val="1E4B77"/>
                </a:solidFill>
                <a:latin typeface="Open Sans"/>
                <a:ea typeface="Open Sans"/>
                <a:cs typeface="Open Sans"/>
                <a:sym typeface="Open Sans"/>
              </a:rPr>
              <a:t>Free to undergraduate students. Possibility of course credit.</a:t>
            </a:r>
            <a:endParaRPr sz="1800" dirty="0">
              <a:solidFill>
                <a:srgbClr val="1E4B77"/>
              </a:solidFill>
              <a:latin typeface="Open Sans"/>
              <a:ea typeface="Open Sans"/>
              <a:cs typeface="Open Sans"/>
              <a:sym typeface="Open Sans"/>
            </a:endParaRPr>
          </a:p>
          <a:p>
            <a:pPr marL="457200" lvl="0" indent="-331152" algn="l" rtl="0">
              <a:lnSpc>
                <a:spcPct val="100000"/>
              </a:lnSpc>
              <a:spcBef>
                <a:spcPts val="1000"/>
              </a:spcBef>
              <a:spcAft>
                <a:spcPts val="0"/>
              </a:spcAft>
              <a:buSzPct val="105555"/>
              <a:buFont typeface="Open Sans"/>
              <a:buChar char="●"/>
            </a:pPr>
            <a:r>
              <a:rPr lang="en-US" sz="1800" i="1" dirty="0">
                <a:solidFill>
                  <a:srgbClr val="1E4B77"/>
                </a:solidFill>
                <a:latin typeface="Open Sans"/>
                <a:ea typeface="Open Sans"/>
                <a:cs typeface="Open Sans"/>
                <a:sym typeface="Open Sans"/>
              </a:rPr>
              <a:t>Technical Skills Component</a:t>
            </a:r>
            <a:r>
              <a:rPr lang="en-US" sz="1800" dirty="0">
                <a:solidFill>
                  <a:srgbClr val="1E4B77"/>
                </a:solidFill>
                <a:latin typeface="Open Sans"/>
                <a:ea typeface="Open Sans"/>
                <a:cs typeface="Open Sans"/>
                <a:sym typeface="Open Sans"/>
              </a:rPr>
              <a:t>: Students are taught technical skills relevant to CI.</a:t>
            </a:r>
            <a:endParaRPr sz="1800" b="1" u="sng" dirty="0">
              <a:solidFill>
                <a:srgbClr val="1E4B77"/>
              </a:solidFill>
              <a:latin typeface="Open Sans"/>
              <a:ea typeface="Open Sans"/>
              <a:cs typeface="Open Sans"/>
              <a:sym typeface="Open Sans"/>
            </a:endParaRPr>
          </a:p>
          <a:p>
            <a:pPr marL="457200" lvl="0" indent="-331152" algn="l" rtl="0">
              <a:lnSpc>
                <a:spcPct val="100000"/>
              </a:lnSpc>
              <a:spcBef>
                <a:spcPts val="1000"/>
              </a:spcBef>
              <a:spcAft>
                <a:spcPts val="0"/>
              </a:spcAft>
              <a:buSzPct val="105555"/>
              <a:buFont typeface="Open Sans"/>
              <a:buChar char="●"/>
            </a:pPr>
            <a:r>
              <a:rPr lang="en-US" sz="1800" i="1" dirty="0">
                <a:solidFill>
                  <a:srgbClr val="1E4B77"/>
                </a:solidFill>
                <a:latin typeface="Open Sans"/>
                <a:ea typeface="Open Sans"/>
                <a:cs typeface="Open Sans"/>
                <a:sym typeface="Open Sans"/>
              </a:rPr>
              <a:t>Data Lifecycle Component</a:t>
            </a:r>
            <a:r>
              <a:rPr lang="en-US" sz="1800" dirty="0">
                <a:solidFill>
                  <a:srgbClr val="1E4B77"/>
                </a:solidFill>
                <a:latin typeface="Open Sans"/>
                <a:ea typeface="Open Sans"/>
                <a:cs typeface="Open Sans"/>
                <a:sym typeface="Open Sans"/>
              </a:rPr>
              <a:t>: Students research MFs and the data lifecycle to understand the importance and context of MFs, and the related data and CI. They present their results at the end of the Spring Program.</a:t>
            </a:r>
            <a:endParaRPr sz="1800" dirty="0">
              <a:solidFill>
                <a:srgbClr val="1E4B77"/>
              </a:solidFill>
              <a:latin typeface="Open Sans"/>
              <a:ea typeface="Open Sans"/>
              <a:cs typeface="Open Sans"/>
              <a:sym typeface="Open Sans"/>
            </a:endParaRPr>
          </a:p>
          <a:p>
            <a:pPr marL="0" lvl="0" indent="0" algn="l" rtl="0">
              <a:lnSpc>
                <a:spcPct val="100000"/>
              </a:lnSpc>
              <a:spcBef>
                <a:spcPts val="1000"/>
              </a:spcBef>
              <a:spcAft>
                <a:spcPts val="0"/>
              </a:spcAft>
              <a:buNone/>
            </a:pPr>
            <a:endParaRPr sz="800" dirty="0">
              <a:solidFill>
                <a:srgbClr val="1E4B77"/>
              </a:solidFill>
              <a:latin typeface="Open Sans"/>
              <a:ea typeface="Open Sans"/>
              <a:cs typeface="Open Sans"/>
              <a:sym typeface="Open Sans"/>
            </a:endParaRPr>
          </a:p>
          <a:p>
            <a:pPr marL="0" lvl="0" indent="0" algn="l" rtl="0">
              <a:lnSpc>
                <a:spcPct val="100000"/>
              </a:lnSpc>
              <a:spcBef>
                <a:spcPts val="1000"/>
              </a:spcBef>
              <a:spcAft>
                <a:spcPts val="0"/>
              </a:spcAft>
              <a:buNone/>
            </a:pPr>
            <a:r>
              <a:rPr lang="en-US" sz="1800" b="1" u="sng" dirty="0">
                <a:solidFill>
                  <a:srgbClr val="1E4B77"/>
                </a:solidFill>
                <a:latin typeface="Open Sans"/>
                <a:ea typeface="Open Sans"/>
                <a:cs typeface="Open Sans"/>
                <a:sym typeface="Open Sans"/>
              </a:rPr>
              <a:t>(Optional/Invited) Summer Program </a:t>
            </a:r>
            <a:endParaRPr sz="1800" b="1" u="sng" dirty="0">
              <a:solidFill>
                <a:srgbClr val="1E4B77"/>
              </a:solidFill>
              <a:latin typeface="Open Sans"/>
              <a:ea typeface="Open Sans"/>
              <a:cs typeface="Open Sans"/>
              <a:sym typeface="Open Sans"/>
            </a:endParaRPr>
          </a:p>
          <a:p>
            <a:pPr marL="457200" lvl="0" indent="-331152" algn="l" rtl="0">
              <a:lnSpc>
                <a:spcPct val="100000"/>
              </a:lnSpc>
              <a:spcBef>
                <a:spcPts val="1000"/>
              </a:spcBef>
              <a:spcAft>
                <a:spcPts val="0"/>
              </a:spcAft>
              <a:buSzPct val="105555"/>
              <a:buFont typeface="Open Sans"/>
              <a:buChar char="●"/>
            </a:pPr>
            <a:r>
              <a:rPr lang="en-US" sz="1800" dirty="0">
                <a:solidFill>
                  <a:srgbClr val="1E4B77"/>
                </a:solidFill>
                <a:latin typeface="Open Sans"/>
                <a:ea typeface="Open Sans"/>
                <a:cs typeface="Open Sans"/>
                <a:sym typeface="Open Sans"/>
              </a:rPr>
              <a:t>We collaborate with MFs to provide CI-related summer projects for some of our student fellows.</a:t>
            </a:r>
            <a:endParaRPr sz="1800" dirty="0">
              <a:solidFill>
                <a:srgbClr val="1E4B77"/>
              </a:solidFill>
              <a:latin typeface="Open Sans"/>
              <a:ea typeface="Open Sans"/>
              <a:cs typeface="Open Sans"/>
              <a:sym typeface="Open Sans"/>
            </a:endParaRPr>
          </a:p>
          <a:p>
            <a:pPr marL="457200" lvl="0" indent="-331152" algn="l" rtl="0">
              <a:lnSpc>
                <a:spcPct val="100000"/>
              </a:lnSpc>
              <a:spcBef>
                <a:spcPts val="1000"/>
              </a:spcBef>
              <a:spcAft>
                <a:spcPts val="0"/>
              </a:spcAft>
              <a:buSzPct val="105555"/>
              <a:buFont typeface="Open Sans"/>
              <a:buChar char="●"/>
            </a:pPr>
            <a:r>
              <a:rPr lang="en-US" sz="1800" dirty="0">
                <a:solidFill>
                  <a:srgbClr val="1E4B77"/>
                </a:solidFill>
                <a:latin typeface="Open Sans"/>
                <a:ea typeface="Open Sans"/>
                <a:cs typeface="Open Sans"/>
                <a:sym typeface="Open Sans"/>
              </a:rPr>
              <a:t>In-person or virtual, depending on the MF/project.</a:t>
            </a:r>
            <a:endParaRPr sz="1800" dirty="0">
              <a:solidFill>
                <a:srgbClr val="1E4B77"/>
              </a:solidFill>
              <a:latin typeface="Open Sans"/>
              <a:ea typeface="Open Sans"/>
              <a:cs typeface="Open Sans"/>
              <a:sym typeface="Open Sans"/>
            </a:endParaRPr>
          </a:p>
          <a:p>
            <a:pPr marL="457200" lvl="0" indent="-325755" algn="l" rtl="0">
              <a:lnSpc>
                <a:spcPct val="100000"/>
              </a:lnSpc>
              <a:spcBef>
                <a:spcPts val="1000"/>
              </a:spcBef>
              <a:spcAft>
                <a:spcPts val="1000"/>
              </a:spcAft>
              <a:buSzPct val="100000"/>
              <a:buFont typeface="Open Sans"/>
              <a:buChar char="●"/>
            </a:pPr>
            <a:r>
              <a:rPr lang="en-US" sz="1800" dirty="0">
                <a:solidFill>
                  <a:srgbClr val="1E4B77"/>
                </a:solidFill>
                <a:latin typeface="Open Sans"/>
                <a:ea typeface="Open Sans"/>
                <a:cs typeface="Open Sans"/>
                <a:sym typeface="Open Sans"/>
              </a:rPr>
              <a:t>Students are paid for their participation.</a:t>
            </a:r>
            <a:endParaRPr sz="1800" dirty="0">
              <a:solidFill>
                <a:srgbClr val="1E4B77"/>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9321428E-8F68-A778-58AC-428589CF3EC5}"/>
              </a:ext>
            </a:extLst>
          </p:cNvPr>
          <p:cNvPicPr>
            <a:picLocks noChangeAspect="1"/>
          </p:cNvPicPr>
          <p:nvPr/>
        </p:nvPicPr>
        <p:blipFill>
          <a:blip r:embed="rId4"/>
          <a:stretch>
            <a:fillRect/>
          </a:stretch>
        </p:blipFill>
        <p:spPr>
          <a:xfrm>
            <a:off x="199679" y="1143849"/>
            <a:ext cx="5375842" cy="5066778"/>
          </a:xfrm>
          <a:prstGeom prst="rect">
            <a:avLst/>
          </a:prstGeom>
        </p:spPr>
      </p:pic>
      <p:sp>
        <p:nvSpPr>
          <p:cNvPr id="3" name="TextBox 2">
            <a:extLst>
              <a:ext uri="{FF2B5EF4-FFF2-40B4-BE49-F238E27FC236}">
                <a16:creationId xmlns:a16="http://schemas.microsoft.com/office/drawing/2014/main" id="{1737974A-E8ED-2D04-F9C5-F391D383DE23}"/>
              </a:ext>
            </a:extLst>
          </p:cNvPr>
          <p:cNvSpPr txBox="1"/>
          <p:nvPr/>
        </p:nvSpPr>
        <p:spPr>
          <a:xfrm>
            <a:off x="1766170" y="6173283"/>
            <a:ext cx="7288662" cy="646331"/>
          </a:xfrm>
          <a:prstGeom prst="rect">
            <a:avLst/>
          </a:prstGeom>
          <a:solidFill>
            <a:schemeClr val="bg1"/>
          </a:solidFill>
        </p:spPr>
        <p:txBody>
          <a:bodyPr wrap="none" rtlCol="0">
            <a:spAutoFit/>
          </a:bodyPr>
          <a:lstStyle/>
          <a:p>
            <a:r>
              <a:rPr lang="en-US" b="1" dirty="0">
                <a:solidFill>
                  <a:srgbClr val="1E4B77"/>
                </a:solidFill>
              </a:rPr>
              <a:t>Major Facilities are large-scale NSF-funded science projects: </a:t>
            </a:r>
          </a:p>
          <a:p>
            <a:r>
              <a:rPr lang="en-US" b="1" dirty="0">
                <a:solidFill>
                  <a:srgbClr val="1E4B77"/>
                </a:solidFill>
              </a:rPr>
              <a:t>Telescopes, Research Vessels, Ecological and Ocean Observatories </a:t>
            </a:r>
          </a:p>
        </p:txBody>
      </p:sp>
      <p:pic>
        <p:nvPicPr>
          <p:cNvPr id="4" name="Picture 3" descr="A logo of a company&#10;&#10;Description automatically generated">
            <a:extLst>
              <a:ext uri="{FF2B5EF4-FFF2-40B4-BE49-F238E27FC236}">
                <a16:creationId xmlns:a16="http://schemas.microsoft.com/office/drawing/2014/main" id="{77860311-B258-C1F6-66F5-C88A5719B10F}"/>
              </a:ext>
            </a:extLst>
          </p:cNvPr>
          <p:cNvPicPr>
            <a:picLocks noChangeAspect="1"/>
          </p:cNvPicPr>
          <p:nvPr/>
        </p:nvPicPr>
        <p:blipFill>
          <a:blip r:embed="rId5"/>
          <a:stretch>
            <a:fillRect/>
          </a:stretch>
        </p:blipFill>
        <p:spPr>
          <a:xfrm>
            <a:off x="9739889" y="144249"/>
            <a:ext cx="2385422" cy="1067283"/>
          </a:xfrm>
          <a:prstGeom prst="rect">
            <a:avLst/>
          </a:prstGeom>
        </p:spPr>
      </p:pic>
      <p:sp>
        <p:nvSpPr>
          <p:cNvPr id="5" name="TextBox 4">
            <a:extLst>
              <a:ext uri="{FF2B5EF4-FFF2-40B4-BE49-F238E27FC236}">
                <a16:creationId xmlns:a16="http://schemas.microsoft.com/office/drawing/2014/main" id="{ED5142D9-D3E0-B20A-790E-822A5EDA5C7D}"/>
              </a:ext>
            </a:extLst>
          </p:cNvPr>
          <p:cNvSpPr txBox="1"/>
          <p:nvPr/>
        </p:nvSpPr>
        <p:spPr>
          <a:xfrm>
            <a:off x="2362799" y="794180"/>
            <a:ext cx="3045898" cy="830997"/>
          </a:xfrm>
          <a:prstGeom prst="rect">
            <a:avLst/>
          </a:prstGeom>
          <a:noFill/>
        </p:spPr>
        <p:txBody>
          <a:bodyPr wrap="none" rtlCol="0">
            <a:spAutoFit/>
          </a:bodyPr>
          <a:lstStyle/>
          <a:p>
            <a:r>
              <a:rPr lang="en-US" sz="2400" b="1" dirty="0">
                <a:solidFill>
                  <a:srgbClr val="1E4B77"/>
                </a:solidFill>
              </a:rPr>
              <a:t>For Undergrads!</a:t>
            </a:r>
          </a:p>
          <a:p>
            <a:r>
              <a:rPr lang="en-US" sz="2400" b="1" dirty="0">
                <a:solidFill>
                  <a:srgbClr val="1E4B77"/>
                </a:solidFill>
              </a:rPr>
              <a:t>and Faculty mentors</a:t>
            </a:r>
          </a:p>
        </p:txBody>
      </p:sp>
      <p:sp>
        <p:nvSpPr>
          <p:cNvPr id="7" name="TextBox 6">
            <a:extLst>
              <a:ext uri="{FF2B5EF4-FFF2-40B4-BE49-F238E27FC236}">
                <a16:creationId xmlns:a16="http://schemas.microsoft.com/office/drawing/2014/main" id="{73B8C708-4D8B-A5DB-3187-C6C6FA6EC983}"/>
              </a:ext>
            </a:extLst>
          </p:cNvPr>
          <p:cNvSpPr txBox="1"/>
          <p:nvPr/>
        </p:nvSpPr>
        <p:spPr>
          <a:xfrm>
            <a:off x="7371567" y="5496849"/>
            <a:ext cx="6100174" cy="400110"/>
          </a:xfrm>
          <a:prstGeom prst="rect">
            <a:avLst/>
          </a:prstGeom>
          <a:noFill/>
        </p:spPr>
        <p:txBody>
          <a:bodyPr wrap="square">
            <a:spAutoFit/>
          </a:bodyPr>
          <a:lstStyle/>
          <a:p>
            <a:r>
              <a:rPr lang="en-US" sz="2000" b="1" dirty="0">
                <a:hlinkClick r:id="rId6"/>
              </a:rPr>
              <a:t>https://ci-compass.org/</a:t>
            </a:r>
            <a:r>
              <a:rPr lang="en-US" sz="2000" b="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FD71-AC3A-0311-6449-3ABED676D0CF}"/>
              </a:ext>
            </a:extLst>
          </p:cNvPr>
          <p:cNvSpPr>
            <a:spLocks noGrp="1"/>
          </p:cNvSpPr>
          <p:nvPr>
            <p:ph type="title" idx="4294967295"/>
          </p:nvPr>
        </p:nvSpPr>
        <p:spPr>
          <a:xfrm>
            <a:off x="2437611" y="237613"/>
            <a:ext cx="5153891" cy="1693862"/>
          </a:xfrm>
        </p:spPr>
        <p:txBody>
          <a:bodyPr anchor="ctr">
            <a:normAutofit/>
          </a:bodyPr>
          <a:lstStyle/>
          <a:p>
            <a:r>
              <a:rPr lang="en-US" sz="3700" dirty="0">
                <a:solidFill>
                  <a:srgbClr val="045A76"/>
                </a:solidFill>
              </a:rPr>
              <a:t>More Information About the Projects:</a:t>
            </a:r>
          </a:p>
        </p:txBody>
      </p:sp>
      <p:sp>
        <p:nvSpPr>
          <p:cNvPr id="3" name="Content Placeholder 2">
            <a:extLst>
              <a:ext uri="{FF2B5EF4-FFF2-40B4-BE49-F238E27FC236}">
                <a16:creationId xmlns:a16="http://schemas.microsoft.com/office/drawing/2014/main" id="{2120C864-119D-8AE0-CFC4-BEC7CBEE2DEF}"/>
              </a:ext>
            </a:extLst>
          </p:cNvPr>
          <p:cNvSpPr>
            <a:spLocks noGrp="1"/>
          </p:cNvSpPr>
          <p:nvPr>
            <p:ph idx="4294967295"/>
          </p:nvPr>
        </p:nvSpPr>
        <p:spPr>
          <a:xfrm>
            <a:off x="6234680" y="1931476"/>
            <a:ext cx="5551220" cy="3846828"/>
          </a:xfrm>
        </p:spPr>
        <p:txBody>
          <a:bodyPr anchor="ctr">
            <a:normAutofit/>
          </a:bodyPr>
          <a:lstStyle/>
          <a:p>
            <a:r>
              <a:rPr lang="en-US" sz="1800" dirty="0"/>
              <a:t>Pegasus:  </a:t>
            </a:r>
            <a:r>
              <a:rPr lang="en-US" sz="1800" dirty="0">
                <a:hlinkClick r:id="rId2"/>
              </a:rPr>
              <a:t>http://pegasus.isi.edu</a:t>
            </a:r>
            <a:r>
              <a:rPr lang="en-US" sz="1800" dirty="0"/>
              <a:t> </a:t>
            </a:r>
          </a:p>
          <a:p>
            <a:r>
              <a:rPr lang="en-US" sz="1800" dirty="0"/>
              <a:t>Pegasus support: </a:t>
            </a:r>
            <a:r>
              <a:rPr lang="en-US" sz="1800" dirty="0">
                <a:hlinkClick r:id="rId3"/>
              </a:rPr>
              <a:t>https://pegasus.isi.edu/contact/</a:t>
            </a:r>
            <a:r>
              <a:rPr lang="en-US" sz="1800" dirty="0"/>
              <a:t> </a:t>
            </a:r>
          </a:p>
          <a:p>
            <a:r>
              <a:rPr lang="en-US" sz="1800" dirty="0" err="1"/>
              <a:t>PegasusAI</a:t>
            </a:r>
            <a:r>
              <a:rPr lang="en-US" sz="1800" dirty="0"/>
              <a:t>: </a:t>
            </a:r>
            <a:r>
              <a:rPr lang="en-US" sz="1800" dirty="0">
                <a:hlinkClick r:id="rId4"/>
              </a:rPr>
              <a:t>http://pegasusai.io</a:t>
            </a:r>
            <a:r>
              <a:rPr lang="en-US" sz="1800" dirty="0"/>
              <a:t>  </a:t>
            </a:r>
          </a:p>
          <a:p>
            <a:r>
              <a:rPr lang="en-US" sz="1800" dirty="0"/>
              <a:t>ACCESS Support: </a:t>
            </a:r>
            <a:r>
              <a:rPr lang="en-US" sz="1800" dirty="0">
                <a:hlinkClick r:id="rId5"/>
              </a:rPr>
              <a:t>https://support.access-ci.org/</a:t>
            </a:r>
            <a:endParaRPr lang="en-US" sz="1800" dirty="0"/>
          </a:p>
          <a:p>
            <a:r>
              <a:rPr lang="en-US" sz="1800" dirty="0"/>
              <a:t>CI Compass: </a:t>
            </a:r>
            <a:r>
              <a:rPr lang="en-US" sz="1800" dirty="0">
                <a:hlinkClick r:id="rId6"/>
              </a:rPr>
              <a:t>https://ci-compass.org</a:t>
            </a:r>
            <a:r>
              <a:rPr lang="en-US" sz="1800" dirty="0"/>
              <a:t>  </a:t>
            </a:r>
          </a:p>
          <a:p>
            <a:pPr marL="0" indent="0">
              <a:buNone/>
            </a:pPr>
            <a:endParaRPr lang="en-US" sz="1800" dirty="0"/>
          </a:p>
          <a:p>
            <a:pPr marL="0" indent="0">
              <a:buNone/>
            </a:pPr>
            <a:endParaRPr lang="en-US" sz="1800" dirty="0"/>
          </a:p>
          <a:p>
            <a:pPr marL="0" indent="0" algn="ctr">
              <a:buNone/>
            </a:pPr>
            <a:r>
              <a:rPr lang="en-US" sz="1800" dirty="0">
                <a:hlinkClick r:id="rId7"/>
              </a:rPr>
              <a:t>pegasus@isi.edu</a:t>
            </a:r>
            <a:r>
              <a:rPr lang="en-US" sz="1800" dirty="0"/>
              <a:t> </a:t>
            </a:r>
          </a:p>
          <a:p>
            <a:pPr marL="0" indent="0">
              <a:buNone/>
            </a:pPr>
            <a:endParaRPr lang="en-US" sz="1800" dirty="0"/>
          </a:p>
          <a:p>
            <a:pPr marL="0" indent="0">
              <a:buNone/>
            </a:pPr>
            <a:endParaRPr lang="en-US" sz="1800" dirty="0"/>
          </a:p>
        </p:txBody>
      </p:sp>
      <p:pic>
        <p:nvPicPr>
          <p:cNvPr id="8" name="Google Shape;147;p4" descr="A constellation of a horse&#10;&#10;Description automatically generated">
            <a:extLst>
              <a:ext uri="{FF2B5EF4-FFF2-40B4-BE49-F238E27FC236}">
                <a16:creationId xmlns:a16="http://schemas.microsoft.com/office/drawing/2014/main" id="{B3019E25-95E6-4407-1EA4-7B9E19CA1A0B}"/>
              </a:ext>
            </a:extLst>
          </p:cNvPr>
          <p:cNvPicPr preferRelativeResize="0">
            <a:picLocks noChangeAspect="1"/>
          </p:cNvPicPr>
          <p:nvPr/>
        </p:nvPicPr>
        <p:blipFill rotWithShape="1">
          <a:blip r:embed="rId8"/>
          <a:stretch/>
        </p:blipFill>
        <p:spPr>
          <a:xfrm>
            <a:off x="10205978" y="32221"/>
            <a:ext cx="1986022" cy="1663292"/>
          </a:xfrm>
          <a:prstGeom prst="rect">
            <a:avLst/>
          </a:prstGeom>
          <a:noFill/>
        </p:spPr>
      </p:pic>
      <p:sp>
        <p:nvSpPr>
          <p:cNvPr id="10" name="TextBox 9">
            <a:extLst>
              <a:ext uri="{FF2B5EF4-FFF2-40B4-BE49-F238E27FC236}">
                <a16:creationId xmlns:a16="http://schemas.microsoft.com/office/drawing/2014/main" id="{119FEAD7-75FA-1500-9852-15B4E1ED0F18}"/>
              </a:ext>
            </a:extLst>
          </p:cNvPr>
          <p:cNvSpPr txBox="1"/>
          <p:nvPr/>
        </p:nvSpPr>
        <p:spPr>
          <a:xfrm>
            <a:off x="3175546" y="5708833"/>
            <a:ext cx="6125378" cy="461665"/>
          </a:xfrm>
          <a:prstGeom prst="rect">
            <a:avLst/>
          </a:prstGeom>
          <a:noFill/>
        </p:spPr>
        <p:txBody>
          <a:bodyPr wrap="square">
            <a:spAutoFit/>
          </a:bodyPr>
          <a:lstStyle/>
          <a:p>
            <a:pPr marL="0" indent="0">
              <a:buNone/>
            </a:pPr>
            <a:r>
              <a:rPr lang="en-US" sz="2400" dirty="0">
                <a:solidFill>
                  <a:srgbClr val="045A76"/>
                </a:solidFill>
              </a:rPr>
              <a:t>Big Thanks to DOE and NSF for the support!</a:t>
            </a:r>
          </a:p>
        </p:txBody>
      </p:sp>
      <p:pic>
        <p:nvPicPr>
          <p:cNvPr id="19" name="Picture 18" descr="A logo of a company&#10;&#10;Description automatically generated">
            <a:extLst>
              <a:ext uri="{FF2B5EF4-FFF2-40B4-BE49-F238E27FC236}">
                <a16:creationId xmlns:a16="http://schemas.microsoft.com/office/drawing/2014/main" id="{225D162D-BF77-6D1A-83DB-2BC3F6539841}"/>
              </a:ext>
            </a:extLst>
          </p:cNvPr>
          <p:cNvPicPr>
            <a:picLocks noChangeAspect="1"/>
          </p:cNvPicPr>
          <p:nvPr/>
        </p:nvPicPr>
        <p:blipFill>
          <a:blip r:embed="rId9"/>
          <a:stretch>
            <a:fillRect/>
          </a:stretch>
        </p:blipFill>
        <p:spPr>
          <a:xfrm>
            <a:off x="9400478" y="5331775"/>
            <a:ext cx="2385422" cy="1067283"/>
          </a:xfrm>
          <a:prstGeom prst="rect">
            <a:avLst/>
          </a:prstGeom>
        </p:spPr>
      </p:pic>
      <p:sp>
        <p:nvSpPr>
          <p:cNvPr id="6" name="Rounded Rectangle 5">
            <a:extLst>
              <a:ext uri="{FF2B5EF4-FFF2-40B4-BE49-F238E27FC236}">
                <a16:creationId xmlns:a16="http://schemas.microsoft.com/office/drawing/2014/main" id="{616570EE-C387-04A1-C05D-AA77B2729FFB}"/>
              </a:ext>
            </a:extLst>
          </p:cNvPr>
          <p:cNvSpPr/>
          <p:nvPr/>
        </p:nvSpPr>
        <p:spPr>
          <a:xfrm>
            <a:off x="7837344" y="4491048"/>
            <a:ext cx="2345892" cy="730278"/>
          </a:xfrm>
          <a:prstGeom prst="roundRect">
            <a:avLst/>
          </a:prstGeom>
          <a:noFill/>
          <a:ln w="57150">
            <a:solidFill>
              <a:srgbClr val="FE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16;p1">
            <a:extLst>
              <a:ext uri="{FF2B5EF4-FFF2-40B4-BE49-F238E27FC236}">
                <a16:creationId xmlns:a16="http://schemas.microsoft.com/office/drawing/2014/main" id="{8D4B7105-D3CB-A61F-EE44-DE1E142F67F5}"/>
              </a:ext>
            </a:extLst>
          </p:cNvPr>
          <p:cNvPicPr preferRelativeResize="0">
            <a:picLocks noChangeAspect="1"/>
          </p:cNvPicPr>
          <p:nvPr/>
        </p:nvPicPr>
        <p:blipFill>
          <a:blip r:embed="rId10">
            <a:alphaModFix/>
          </a:blip>
          <a:stretch>
            <a:fillRect/>
          </a:stretch>
        </p:blipFill>
        <p:spPr>
          <a:xfrm>
            <a:off x="517793" y="5578096"/>
            <a:ext cx="2226305" cy="592402"/>
          </a:xfrm>
          <a:prstGeom prst="rect">
            <a:avLst/>
          </a:prstGeom>
          <a:noFill/>
          <a:ln>
            <a:noFill/>
          </a:ln>
        </p:spPr>
      </p:pic>
      <p:sp>
        <p:nvSpPr>
          <p:cNvPr id="12" name="Rounded Rectangle 11">
            <a:extLst>
              <a:ext uri="{FF2B5EF4-FFF2-40B4-BE49-F238E27FC236}">
                <a16:creationId xmlns:a16="http://schemas.microsoft.com/office/drawing/2014/main" id="{CB225E14-EEF3-D438-6842-27105EB7ECAE}"/>
              </a:ext>
            </a:extLst>
          </p:cNvPr>
          <p:cNvSpPr/>
          <p:nvPr/>
        </p:nvSpPr>
        <p:spPr>
          <a:xfrm>
            <a:off x="693000" y="2133550"/>
            <a:ext cx="4396636"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panose="02000000000000000000" pitchFamily="2" charset="0"/>
                <a:ea typeface="Roboto" panose="02000000000000000000" pitchFamily="2" charset="0"/>
                <a:cs typeface="Roboto" panose="02000000000000000000" pitchFamily="2" charset="0"/>
              </a:rPr>
              <a:t>Pegasus coming to Laguna</a:t>
            </a:r>
          </a:p>
        </p:txBody>
      </p:sp>
      <p:sp>
        <p:nvSpPr>
          <p:cNvPr id="13" name="Rounded Rectangle 12">
            <a:extLst>
              <a:ext uri="{FF2B5EF4-FFF2-40B4-BE49-F238E27FC236}">
                <a16:creationId xmlns:a16="http://schemas.microsoft.com/office/drawing/2014/main" id="{BA0BA982-353A-531E-DFEA-01AFA3EB0FD3}"/>
              </a:ext>
            </a:extLst>
          </p:cNvPr>
          <p:cNvSpPr/>
          <p:nvPr/>
        </p:nvSpPr>
        <p:spPr>
          <a:xfrm>
            <a:off x="449150" y="4100428"/>
            <a:ext cx="6586862" cy="730278"/>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panose="02000000000000000000" pitchFamily="2" charset="0"/>
                <a:ea typeface="Roboto" panose="02000000000000000000" pitchFamily="2" charset="0"/>
                <a:cs typeface="Roboto" panose="02000000000000000000" pitchFamily="2" charset="0"/>
              </a:rPr>
              <a:t>NAIRR AI Workshop at USC January 22,  2026</a:t>
            </a:r>
          </a:p>
        </p:txBody>
      </p:sp>
      <p:sp>
        <p:nvSpPr>
          <p:cNvPr id="7" name="TextBox 6">
            <a:extLst>
              <a:ext uri="{FF2B5EF4-FFF2-40B4-BE49-F238E27FC236}">
                <a16:creationId xmlns:a16="http://schemas.microsoft.com/office/drawing/2014/main" id="{FE1A9298-ED03-0AD8-4772-D6DBD371908F}"/>
              </a:ext>
            </a:extLst>
          </p:cNvPr>
          <p:cNvSpPr txBox="1"/>
          <p:nvPr/>
        </p:nvSpPr>
        <p:spPr>
          <a:xfrm>
            <a:off x="2132753" y="4985463"/>
            <a:ext cx="2464566" cy="369332"/>
          </a:xfrm>
          <a:prstGeom prst="rect">
            <a:avLst/>
          </a:prstGeom>
          <a:noFill/>
        </p:spPr>
        <p:txBody>
          <a:bodyPr wrap="square">
            <a:spAutoFit/>
          </a:bodyPr>
          <a:lstStyle/>
          <a:p>
            <a:r>
              <a:rPr lang="en-US" b="1" dirty="0">
                <a:latin typeface="Roboto" panose="02000000000000000000" pitchFamily="2" charset="0"/>
                <a:ea typeface="Roboto" panose="02000000000000000000" pitchFamily="2" charset="0"/>
                <a:cs typeface="Roboto" panose="02000000000000000000" pitchFamily="2" charset="0"/>
                <a:hlinkClick r:id="rId11"/>
              </a:rPr>
              <a:t>https://nairrpilot.org/</a:t>
            </a:r>
            <a:r>
              <a:rPr lang="en-US" b="1"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1847229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atin typeface="Arial" charset="0"/>
              </a:rPr>
              <a:t>Some workflows are simple!</a:t>
            </a:r>
          </a:p>
        </p:txBody>
      </p:sp>
      <p:pic>
        <p:nvPicPr>
          <p:cNvPr id="26626" name="Picture 3" descr="bag_of_task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71601"/>
            <a:ext cx="8064500" cy="557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27" name="Picture 3" descr="SSD:Users:juve:Documents:Papers:CISE - Cloud Paper:2011_periodogram_workflow.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492376"/>
            <a:ext cx="8534400" cy="3832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bwMode="auto">
          <a:xfrm>
            <a:off x="4648201" y="6324600"/>
            <a:ext cx="3948113" cy="400050"/>
          </a:xfrm>
          <a:prstGeom prst="rect">
            <a:avLst/>
          </a:prstGeom>
          <a:noFill/>
          <a:ln w="9525">
            <a:noFill/>
            <a:miter lim="800000"/>
            <a:headEnd/>
            <a:tailEnd/>
          </a:ln>
        </p:spPr>
        <p:txBody>
          <a:bodyPr anchor="ctr">
            <a:spAutoFit/>
          </a:bodyPr>
          <a:lstStyle/>
          <a:p>
            <a:pPr defTabSz="457200" eaLnBrk="0" hangingPunct="0">
              <a:defRPr/>
            </a:pPr>
            <a:r>
              <a:rPr lang="en-US" sz="2000" b="1" dirty="0">
                <a:solidFill>
                  <a:srgbClr val="FF9933"/>
                </a:solidFill>
                <a:latin typeface="Arial" pitchFamily="34" charset="0"/>
                <a:ea typeface="+mj-ea"/>
                <a:cs typeface="Arial" pitchFamily="34" charset="0"/>
              </a:rPr>
              <a:t>Kepler periodigram workflow</a:t>
            </a:r>
          </a:p>
        </p:txBody>
      </p:sp>
      <p:sp>
        <p:nvSpPr>
          <p:cNvPr id="6" name="TextBox 5"/>
          <p:cNvSpPr txBox="1"/>
          <p:nvPr/>
        </p:nvSpPr>
        <p:spPr bwMode="auto">
          <a:xfrm>
            <a:off x="4495801" y="1981200"/>
            <a:ext cx="3948113" cy="400050"/>
          </a:xfrm>
          <a:prstGeom prst="rect">
            <a:avLst/>
          </a:prstGeom>
          <a:noFill/>
          <a:ln w="9525">
            <a:noFill/>
            <a:miter lim="800000"/>
            <a:headEnd/>
            <a:tailEnd/>
          </a:ln>
        </p:spPr>
        <p:txBody>
          <a:bodyPr anchor="ctr">
            <a:spAutoFit/>
          </a:bodyPr>
          <a:lstStyle/>
          <a:p>
            <a:pPr defTabSz="457200" eaLnBrk="0" hangingPunct="0">
              <a:defRPr/>
            </a:pPr>
            <a:r>
              <a:rPr lang="en-US" sz="2000" b="1" dirty="0">
                <a:solidFill>
                  <a:srgbClr val="FF9933"/>
                </a:solidFill>
                <a:latin typeface="Arial" pitchFamily="34" charset="0"/>
                <a:ea typeface="+mj-ea"/>
                <a:cs typeface="Arial" pitchFamily="34" charset="0"/>
              </a:rPr>
              <a:t>Bag of Tasks</a:t>
            </a:r>
          </a:p>
        </p:txBody>
      </p:sp>
    </p:spTree>
    <p:extLst>
      <p:ext uri="{BB962C8B-B14F-4D97-AF65-F5344CB8AC3E}">
        <p14:creationId xmlns:p14="http://schemas.microsoft.com/office/powerpoint/2010/main" val="556296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0E64C1-3C79-A338-7DB6-EA19C7955B09}"/>
              </a:ext>
            </a:extLst>
          </p:cNvPr>
          <p:cNvGrpSpPr/>
          <p:nvPr/>
        </p:nvGrpSpPr>
        <p:grpSpPr>
          <a:xfrm>
            <a:off x="1191590" y="133350"/>
            <a:ext cx="11000410" cy="7995889"/>
            <a:chOff x="1191590" y="133350"/>
            <a:chExt cx="11000410" cy="7995889"/>
          </a:xfrm>
        </p:grpSpPr>
        <p:sp>
          <p:nvSpPr>
            <p:cNvPr id="4" name="Rectangle 2">
              <a:extLst>
                <a:ext uri="{FF2B5EF4-FFF2-40B4-BE49-F238E27FC236}">
                  <a16:creationId xmlns:a16="http://schemas.microsoft.com/office/drawing/2014/main" id="{0B570C7D-DFAE-0BC6-8298-10B79B6A1439}"/>
                </a:ext>
              </a:extLst>
            </p:cNvPr>
            <p:cNvSpPr txBox="1">
              <a:spLocks noChangeArrowheads="1"/>
            </p:cNvSpPr>
            <p:nvPr/>
          </p:nvSpPr>
          <p:spPr>
            <a:xfrm>
              <a:off x="1287178" y="2601486"/>
              <a:ext cx="7086600" cy="1066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sz="3600" dirty="0"/>
                <a:t>Computational workflows</a:t>
              </a:r>
            </a:p>
          </p:txBody>
        </p:sp>
        <p:sp>
          <p:nvSpPr>
            <p:cNvPr id="5" name="Rectangle 3">
              <a:extLst>
                <a:ext uri="{FF2B5EF4-FFF2-40B4-BE49-F238E27FC236}">
                  <a16:creationId xmlns:a16="http://schemas.microsoft.com/office/drawing/2014/main" id="{08CECBC9-FB05-C9E3-4642-D3935670F250}"/>
                </a:ext>
              </a:extLst>
            </p:cNvPr>
            <p:cNvSpPr txBox="1">
              <a:spLocks noChangeArrowheads="1"/>
            </p:cNvSpPr>
            <p:nvPr/>
          </p:nvSpPr>
          <p:spPr>
            <a:xfrm>
              <a:off x="1191590" y="3328639"/>
              <a:ext cx="8879305" cy="4800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Help express multi-step computations in a declarative way </a:t>
              </a:r>
            </a:p>
            <a:p>
              <a:r>
                <a:rPr lang="en-US" sz="2400" dirty="0">
                  <a:solidFill>
                    <a:schemeClr val="accent1">
                      <a:lumMod val="75000"/>
                    </a:schemeClr>
                  </a:solidFill>
                </a:rPr>
                <a:t>Can support automation, minimize human involvement</a:t>
              </a:r>
            </a:p>
            <a:p>
              <a:pPr lvl="1"/>
              <a:r>
                <a:rPr lang="en-US" sz="2000" dirty="0">
                  <a:solidFill>
                    <a:schemeClr val="accent1">
                      <a:lumMod val="75000"/>
                    </a:schemeClr>
                  </a:solidFill>
                </a:rPr>
                <a:t>Makes analyses easier to run</a:t>
              </a:r>
            </a:p>
            <a:p>
              <a:r>
                <a:rPr lang="en-US" sz="2400" dirty="0">
                  <a:solidFill>
                    <a:schemeClr val="accent1">
                      <a:lumMod val="75000"/>
                    </a:schemeClr>
                  </a:solidFill>
                </a:rPr>
                <a:t>Can be high-level and portable across execution platforms</a:t>
              </a:r>
            </a:p>
            <a:p>
              <a:r>
                <a:rPr lang="en-US" sz="2400" dirty="0">
                  <a:solidFill>
                    <a:schemeClr val="accent1">
                      <a:lumMod val="75000"/>
                    </a:schemeClr>
                  </a:solidFill>
                </a:rPr>
                <a:t>Keep track of provenance to support reproducibility </a:t>
              </a:r>
            </a:p>
            <a:p>
              <a:r>
                <a:rPr lang="en-US" sz="2400" dirty="0">
                  <a:solidFill>
                    <a:schemeClr val="accent1">
                      <a:lumMod val="75000"/>
                    </a:schemeClr>
                  </a:solidFill>
                </a:rPr>
                <a:t>Easier to maintain</a:t>
              </a:r>
            </a:p>
            <a:p>
              <a:r>
                <a:rPr lang="en-US" sz="2400" dirty="0">
                  <a:solidFill>
                    <a:schemeClr val="accent1">
                      <a:lumMod val="75000"/>
                    </a:schemeClr>
                  </a:solidFill>
                </a:rPr>
                <a:t>Foster collaboration—code and data sharing</a:t>
              </a:r>
            </a:p>
            <a:p>
              <a:r>
                <a:rPr lang="en-US" sz="2400" dirty="0">
                  <a:solidFill>
                    <a:schemeClr val="accent1">
                      <a:lumMod val="75000"/>
                    </a:schemeClr>
                  </a:solidFill>
                </a:rPr>
                <a:t>Take some time investment to learn</a:t>
              </a:r>
            </a:p>
            <a:p>
              <a:endParaRPr lang="en-US" sz="2400" dirty="0">
                <a:solidFill>
                  <a:schemeClr val="tx2">
                    <a:lumMod val="75000"/>
                  </a:schemeClr>
                </a:solidFill>
              </a:endParaRPr>
            </a:p>
          </p:txBody>
        </p:sp>
        <p:pic>
          <p:nvPicPr>
            <p:cNvPr id="6" name="Picture 2">
              <a:extLst>
                <a:ext uri="{FF2B5EF4-FFF2-40B4-BE49-F238E27FC236}">
                  <a16:creationId xmlns:a16="http://schemas.microsoft.com/office/drawing/2014/main" id="{9087C253-168D-8B90-68E9-98D4223694BE}"/>
                </a:ext>
              </a:extLst>
            </p:cNvPr>
            <p:cNvPicPr>
              <a:picLocks noChangeAspect="1" noChangeArrowheads="1"/>
            </p:cNvPicPr>
            <p:nvPr/>
          </p:nvPicPr>
          <p:blipFill>
            <a:blip r:embed="rId2" cstate="print"/>
            <a:srcRect/>
            <a:stretch>
              <a:fillRect/>
            </a:stretch>
          </p:blipFill>
          <p:spPr bwMode="auto">
            <a:xfrm>
              <a:off x="9678987" y="133350"/>
              <a:ext cx="2513013" cy="6591300"/>
            </a:xfrm>
            <a:prstGeom prst="rect">
              <a:avLst/>
            </a:prstGeom>
            <a:noFill/>
            <a:ln w="9525">
              <a:noFill/>
              <a:miter lim="800000"/>
              <a:headEnd/>
              <a:tailEnd/>
            </a:ln>
          </p:spPr>
        </p:pic>
      </p:grpSp>
      <p:sp>
        <p:nvSpPr>
          <p:cNvPr id="8" name="Rectangle 2">
            <a:extLst>
              <a:ext uri="{FF2B5EF4-FFF2-40B4-BE49-F238E27FC236}">
                <a16:creationId xmlns:a16="http://schemas.microsoft.com/office/drawing/2014/main" id="{348ACE77-A7A1-270B-1F70-167851384F09}"/>
              </a:ext>
            </a:extLst>
          </p:cNvPr>
          <p:cNvSpPr txBox="1">
            <a:spLocks noChangeArrowheads="1"/>
          </p:cNvSpPr>
          <p:nvPr/>
        </p:nvSpPr>
        <p:spPr>
          <a:xfrm>
            <a:off x="1191589" y="0"/>
            <a:ext cx="7086600" cy="1066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sz="3600" dirty="0"/>
              <a:t>Scripts</a:t>
            </a:r>
          </a:p>
        </p:txBody>
      </p:sp>
      <p:sp>
        <p:nvSpPr>
          <p:cNvPr id="9" name="Rectangle 3">
            <a:extLst>
              <a:ext uri="{FF2B5EF4-FFF2-40B4-BE49-F238E27FC236}">
                <a16:creationId xmlns:a16="http://schemas.microsoft.com/office/drawing/2014/main" id="{93E836A7-4388-8CC7-6357-953F05EF5630}"/>
              </a:ext>
            </a:extLst>
          </p:cNvPr>
          <p:cNvSpPr txBox="1">
            <a:spLocks noChangeArrowheads="1"/>
          </p:cNvSpPr>
          <p:nvPr/>
        </p:nvSpPr>
        <p:spPr>
          <a:xfrm>
            <a:off x="1191589" y="845402"/>
            <a:ext cx="8879305" cy="1771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rPr>
              <a:t>Quick to code and deploy</a:t>
            </a:r>
          </a:p>
          <a:p>
            <a:r>
              <a:rPr lang="en-US" sz="2400" dirty="0">
                <a:solidFill>
                  <a:schemeClr val="accent1">
                    <a:lumMod val="75000"/>
                  </a:schemeClr>
                </a:solidFill>
              </a:rPr>
              <a:t>Quick to learn and tailor to the local campus resource</a:t>
            </a:r>
          </a:p>
          <a:p>
            <a:r>
              <a:rPr lang="en-US" sz="2400" dirty="0">
                <a:solidFill>
                  <a:schemeClr val="accent1">
                    <a:lumMod val="75000"/>
                  </a:schemeClr>
                </a:solidFill>
              </a:rPr>
              <a:t>Not very scalable, hard to move between resources, hard to maintain, hard for others to understand, often error-prone</a:t>
            </a:r>
          </a:p>
          <a:p>
            <a:endParaRPr lang="en-US" sz="2400" dirty="0">
              <a:solidFill>
                <a:schemeClr val="accent1">
                  <a:lumMod val="75000"/>
                </a:schemeClr>
              </a:solidFill>
            </a:endParaRPr>
          </a:p>
        </p:txBody>
      </p:sp>
    </p:spTree>
    <p:extLst>
      <p:ext uri="{BB962C8B-B14F-4D97-AF65-F5344CB8AC3E}">
        <p14:creationId xmlns:p14="http://schemas.microsoft.com/office/powerpoint/2010/main" val="29371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4" name="Picture 2">
            <a:extLst>
              <a:ext uri="{FF2B5EF4-FFF2-40B4-BE49-F238E27FC236}">
                <a16:creationId xmlns:a16="http://schemas.microsoft.com/office/drawing/2014/main" id="{58F83038-1BE6-2360-1A79-1869071ED7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 t="57767" r="76845" b="11603"/>
          <a:stretch/>
        </p:blipFill>
        <p:spPr bwMode="auto">
          <a:xfrm>
            <a:off x="-120226" y="5756883"/>
            <a:ext cx="1241768" cy="1161211"/>
          </a:xfrm>
          <a:prstGeom prst="ellipse">
            <a:avLst/>
          </a:prstGeom>
          <a:solidFill>
            <a:srgbClr val="FFFFFF"/>
          </a:solidFill>
        </p:spPr>
      </p:pic>
      <p:sp>
        <p:nvSpPr>
          <p:cNvPr id="2" name="Google Shape;379;p67">
            <a:extLst>
              <a:ext uri="{FF2B5EF4-FFF2-40B4-BE49-F238E27FC236}">
                <a16:creationId xmlns:a16="http://schemas.microsoft.com/office/drawing/2014/main" id="{4B2E7C53-D2B1-C9DC-1F5B-3EC59D58F608}"/>
              </a:ext>
            </a:extLst>
          </p:cNvPr>
          <p:cNvSpPr/>
          <p:nvPr/>
        </p:nvSpPr>
        <p:spPr>
          <a:xfrm>
            <a:off x="817508" y="2083864"/>
            <a:ext cx="5496747" cy="4109979"/>
          </a:xfrm>
          <a:prstGeom prst="roundRect">
            <a:avLst>
              <a:gd name="adj" fmla="val 4031"/>
            </a:avLst>
          </a:prstGeom>
          <a:noFill/>
          <a:ln w="12700" cap="flat" cmpd="sng">
            <a:solidFill>
              <a:srgbClr val="119D96"/>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sp>
        <p:nvSpPr>
          <p:cNvPr id="379" name="Google Shape;379;p67"/>
          <p:cNvSpPr/>
          <p:nvPr/>
        </p:nvSpPr>
        <p:spPr>
          <a:xfrm>
            <a:off x="6529685" y="2076337"/>
            <a:ext cx="5496747" cy="4109979"/>
          </a:xfrm>
          <a:prstGeom prst="roundRect">
            <a:avLst>
              <a:gd name="adj" fmla="val 4031"/>
            </a:avLst>
          </a:prstGeom>
          <a:noFill/>
          <a:ln w="12700" cap="flat" cmpd="sng">
            <a:solidFill>
              <a:srgbClr val="119D96"/>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sp>
        <p:nvSpPr>
          <p:cNvPr id="381" name="Google Shape;381;p67"/>
          <p:cNvSpPr/>
          <p:nvPr/>
        </p:nvSpPr>
        <p:spPr>
          <a:xfrm>
            <a:off x="700180" y="2057752"/>
            <a:ext cx="5218021" cy="4550761"/>
          </a:xfrm>
          <a:prstGeom prst="rect">
            <a:avLst/>
          </a:prstGeom>
          <a:gradFill>
            <a:gsLst>
              <a:gs pos="0">
                <a:srgbClr val="F2F2F2">
                  <a:alpha val="73725"/>
                </a:srgbClr>
              </a:gs>
              <a:gs pos="100000">
                <a:srgbClr val="F2F2F2">
                  <a:alpha val="0"/>
                </a:srgbClr>
              </a:gs>
            </a:gsLst>
            <a:lin ang="5400000" scaled="0"/>
          </a:gradFill>
          <a:ln>
            <a:noFill/>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sp>
        <p:nvSpPr>
          <p:cNvPr id="380" name="Google Shape;380;p67"/>
          <p:cNvSpPr/>
          <p:nvPr/>
        </p:nvSpPr>
        <p:spPr>
          <a:xfrm>
            <a:off x="956066" y="1589033"/>
            <a:ext cx="5183095" cy="912019"/>
          </a:xfrm>
          <a:prstGeom prst="round2SameRect">
            <a:avLst>
              <a:gd name="adj1" fmla="val 12632"/>
              <a:gd name="adj2" fmla="val 0"/>
            </a:avLst>
          </a:prstGeom>
          <a:solidFill>
            <a:schemeClr val="accent4"/>
          </a:solidFill>
          <a:ln>
            <a:noFill/>
          </a:ln>
        </p:spPr>
        <p:txBody>
          <a:bodyPr spcFirstLastPara="1" wrap="square" lIns="72000" tIns="36000" rIns="72000" bIns="36000" anchor="ctr" anchorCtr="0">
            <a:noAutofit/>
          </a:bodyPr>
          <a:lstStyle/>
          <a:p>
            <a:pPr algn="ctr">
              <a:lnSpc>
                <a:spcPct val="90000"/>
              </a:lnSpc>
              <a:buSzPts val="2400"/>
            </a:pPr>
            <a:r>
              <a:rPr lang="en-US" sz="2800" b="1" dirty="0">
                <a:solidFill>
                  <a:schemeClr val="lt1"/>
                </a:solidFill>
                <a:latin typeface="Roboto"/>
                <a:ea typeface="Roboto"/>
                <a:cs typeface="Roboto"/>
                <a:sym typeface="Roboto"/>
              </a:rPr>
              <a:t>Workflow Challenges</a:t>
            </a:r>
            <a:br>
              <a:rPr lang="en-US" sz="2800" b="1" dirty="0">
                <a:solidFill>
                  <a:schemeClr val="lt1"/>
                </a:solidFill>
                <a:latin typeface="Roboto"/>
                <a:ea typeface="Roboto"/>
                <a:cs typeface="Roboto"/>
                <a:sym typeface="Roboto"/>
              </a:rPr>
            </a:br>
            <a:r>
              <a:rPr lang="en-US" sz="2800" b="1" dirty="0">
                <a:solidFill>
                  <a:schemeClr val="lt1"/>
                </a:solidFill>
                <a:latin typeface="Roboto"/>
                <a:ea typeface="Roboto"/>
                <a:cs typeface="Roboto"/>
                <a:sym typeface="Roboto"/>
              </a:rPr>
              <a:t> Across Domains</a:t>
            </a:r>
            <a:endParaRPr sz="1600" dirty="0">
              <a:latin typeface="Roboto" panose="02000000000000000000" pitchFamily="2" charset="0"/>
              <a:ea typeface="Roboto" panose="02000000000000000000" pitchFamily="2" charset="0"/>
              <a:cs typeface="Roboto" panose="02000000000000000000" pitchFamily="2" charset="0"/>
            </a:endParaRPr>
          </a:p>
        </p:txBody>
      </p:sp>
      <p:sp>
        <p:nvSpPr>
          <p:cNvPr id="3" name="Title 2">
            <a:extLst>
              <a:ext uri="{FF2B5EF4-FFF2-40B4-BE49-F238E27FC236}">
                <a16:creationId xmlns:a16="http://schemas.microsoft.com/office/drawing/2014/main" id="{466919B9-18F8-326C-9EEE-6820957DACA0}"/>
              </a:ext>
            </a:extLst>
          </p:cNvPr>
          <p:cNvSpPr>
            <a:spLocks noGrp="1"/>
          </p:cNvSpPr>
          <p:nvPr>
            <p:ph type="title" idx="4294967295"/>
          </p:nvPr>
        </p:nvSpPr>
        <p:spPr>
          <a:xfrm>
            <a:off x="1425548" y="603919"/>
            <a:ext cx="9777413" cy="584200"/>
          </a:xfrm>
        </p:spPr>
        <p:txBody>
          <a:bodyPr/>
          <a:lstStyle/>
          <a:p>
            <a:r>
              <a:rPr lang="en-US" sz="3200" dirty="0">
                <a:solidFill>
                  <a:srgbClr val="045A76"/>
                </a:solidFill>
              </a:rPr>
              <a:t>Pegasus Workflow Management System, </a:t>
            </a:r>
            <a:r>
              <a:rPr lang="en-US" sz="2800" dirty="0">
                <a:solidFill>
                  <a:srgbClr val="045A76"/>
                </a:solidFill>
              </a:rPr>
              <a:t>est. 2001</a:t>
            </a:r>
            <a:endParaRPr lang="en-US" sz="3200" dirty="0">
              <a:solidFill>
                <a:srgbClr val="045A76"/>
              </a:solidFill>
            </a:endParaRPr>
          </a:p>
        </p:txBody>
      </p:sp>
      <p:sp>
        <p:nvSpPr>
          <p:cNvPr id="383" name="Google Shape;383;p67"/>
          <p:cNvSpPr/>
          <p:nvPr/>
        </p:nvSpPr>
        <p:spPr>
          <a:xfrm>
            <a:off x="1098568" y="2663446"/>
            <a:ext cx="5040593" cy="3642335"/>
          </a:xfrm>
          <a:prstGeom prst="rect">
            <a:avLst/>
          </a:prstGeom>
          <a:noFill/>
          <a:ln>
            <a:noFill/>
          </a:ln>
        </p:spPr>
        <p:txBody>
          <a:bodyPr spcFirstLastPara="1" wrap="square" lIns="72000" tIns="36000" rIns="72000" bIns="36000" anchor="t" anchorCtr="0">
            <a:spAutoFit/>
          </a:bodyPr>
          <a:lstStyle/>
          <a:p>
            <a:pPr marL="285744" indent="-285744">
              <a:buClr>
                <a:srgbClr val="BA083A"/>
              </a:buClr>
              <a:buSzPts val="1800"/>
              <a:buFont typeface="Noto Sans Symbols"/>
              <a:buChar char="▪"/>
            </a:pPr>
            <a:r>
              <a:rPr lang="en-US" sz="2133" dirty="0">
                <a:solidFill>
                  <a:srgbClr val="3F3F3F"/>
                </a:solidFill>
                <a:latin typeface="Roboto" panose="02000000000000000000" pitchFamily="2" charset="0"/>
                <a:ea typeface="Roboto" panose="02000000000000000000" pitchFamily="2" charset="0"/>
                <a:cs typeface="Roboto"/>
                <a:sym typeface="Roboto"/>
              </a:rPr>
              <a:t>Describe complex workflows in a simple way</a:t>
            </a:r>
            <a:endParaRPr sz="1600" dirty="0">
              <a:latin typeface="Roboto" panose="02000000000000000000" pitchFamily="2" charset="0"/>
              <a:ea typeface="Roboto" panose="02000000000000000000" pitchFamily="2" charset="0"/>
              <a:cs typeface="Roboto" panose="02000000000000000000" pitchFamily="2" charset="0"/>
            </a:endParaRPr>
          </a:p>
          <a:p>
            <a:pPr marL="285744" indent="-285744">
              <a:spcBef>
                <a:spcPts val="1200"/>
              </a:spcBef>
              <a:buClr>
                <a:srgbClr val="BA083A"/>
              </a:buClr>
              <a:buSzPts val="1800"/>
              <a:buFont typeface="Noto Sans Symbols"/>
              <a:buChar char="▪"/>
            </a:pPr>
            <a:r>
              <a:rPr lang="en-US" sz="2133" dirty="0">
                <a:solidFill>
                  <a:srgbClr val="3F3F3F"/>
                </a:solidFill>
                <a:latin typeface="Roboto" panose="02000000000000000000" pitchFamily="2" charset="0"/>
                <a:ea typeface="Roboto" panose="02000000000000000000" pitchFamily="2" charset="0"/>
                <a:cs typeface="Roboto"/>
                <a:sym typeface="Roboto"/>
              </a:rPr>
              <a:t>Access distributed, heterogeneous data and resources (heterogeneous interfaces)</a:t>
            </a:r>
            <a:endParaRPr sz="1600" dirty="0">
              <a:latin typeface="Roboto" panose="02000000000000000000" pitchFamily="2" charset="0"/>
              <a:ea typeface="Roboto" panose="02000000000000000000" pitchFamily="2" charset="0"/>
              <a:cs typeface="Roboto" panose="02000000000000000000" pitchFamily="2" charset="0"/>
            </a:endParaRPr>
          </a:p>
          <a:p>
            <a:pPr marL="285744" indent="-285744">
              <a:spcBef>
                <a:spcPts val="1200"/>
              </a:spcBef>
              <a:buClr>
                <a:srgbClr val="BA083A"/>
              </a:buClr>
              <a:buSzPts val="1800"/>
              <a:buFont typeface="Noto Sans Symbols"/>
              <a:buChar char="▪"/>
            </a:pPr>
            <a:r>
              <a:rPr lang="en-US" sz="2133" dirty="0">
                <a:solidFill>
                  <a:srgbClr val="3F3F3F"/>
                </a:solidFill>
                <a:latin typeface="Roboto" panose="02000000000000000000" pitchFamily="2" charset="0"/>
                <a:ea typeface="Roboto" panose="02000000000000000000" pitchFamily="2" charset="0"/>
                <a:cs typeface="Roboto"/>
                <a:sym typeface="Roboto"/>
              </a:rPr>
              <a:t>Deal with resources/software that change over time</a:t>
            </a:r>
            <a:endParaRPr sz="1600" dirty="0">
              <a:latin typeface="Roboto" panose="02000000000000000000" pitchFamily="2" charset="0"/>
              <a:ea typeface="Roboto" panose="02000000000000000000" pitchFamily="2" charset="0"/>
              <a:cs typeface="Roboto" panose="02000000000000000000" pitchFamily="2" charset="0"/>
            </a:endParaRPr>
          </a:p>
          <a:p>
            <a:pPr marL="285744" indent="-285744">
              <a:spcBef>
                <a:spcPts val="1200"/>
              </a:spcBef>
              <a:spcAft>
                <a:spcPts val="1200"/>
              </a:spcAft>
              <a:buClr>
                <a:srgbClr val="BA083A"/>
              </a:buClr>
              <a:buSzPts val="1800"/>
              <a:buFont typeface="Noto Sans Symbols"/>
              <a:buChar char="▪"/>
            </a:pPr>
            <a:r>
              <a:rPr lang="en-US" sz="2133" dirty="0">
                <a:solidFill>
                  <a:srgbClr val="3F3F3F"/>
                </a:solidFill>
                <a:latin typeface="Roboto" panose="02000000000000000000" pitchFamily="2" charset="0"/>
                <a:ea typeface="Roboto" panose="02000000000000000000" pitchFamily="2" charset="0"/>
                <a:cs typeface="Roboto"/>
                <a:sym typeface="Roboto"/>
              </a:rPr>
              <a:t>Ease of use. Ability to monitor and debug large workflows</a:t>
            </a:r>
            <a:endParaRPr sz="1600" dirty="0">
              <a:latin typeface="Roboto" panose="02000000000000000000" pitchFamily="2" charset="0"/>
              <a:ea typeface="Roboto" panose="02000000000000000000" pitchFamily="2" charset="0"/>
              <a:cs typeface="Roboto" panose="02000000000000000000" pitchFamily="2" charset="0"/>
            </a:endParaRPr>
          </a:p>
        </p:txBody>
      </p:sp>
      <p:sp>
        <p:nvSpPr>
          <p:cNvPr id="384" name="Google Shape;384;p67"/>
          <p:cNvSpPr/>
          <p:nvPr/>
        </p:nvSpPr>
        <p:spPr>
          <a:xfrm>
            <a:off x="7263072" y="1667362"/>
            <a:ext cx="4104411" cy="755367"/>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algn="ctr">
              <a:lnSpc>
                <a:spcPct val="90000"/>
              </a:lnSpc>
              <a:buSzPts val="2800"/>
            </a:pPr>
            <a:r>
              <a:rPr lang="en-US" sz="3200" b="1" dirty="0">
                <a:solidFill>
                  <a:schemeClr val="lt1"/>
                </a:solidFill>
                <a:latin typeface="Roboto"/>
                <a:ea typeface="Roboto"/>
                <a:cs typeface="Roboto"/>
                <a:sym typeface="Roboto"/>
              </a:rPr>
              <a:t>Our Focus</a:t>
            </a:r>
            <a:endParaRPr sz="1600" dirty="0">
              <a:latin typeface="Roboto" panose="02000000000000000000" pitchFamily="2" charset="0"/>
              <a:ea typeface="Roboto" panose="02000000000000000000" pitchFamily="2" charset="0"/>
              <a:cs typeface="Roboto" panose="02000000000000000000" pitchFamily="2" charset="0"/>
            </a:endParaRPr>
          </a:p>
        </p:txBody>
      </p:sp>
      <p:sp>
        <p:nvSpPr>
          <p:cNvPr id="385" name="Google Shape;385;p67"/>
          <p:cNvSpPr/>
          <p:nvPr/>
        </p:nvSpPr>
        <p:spPr>
          <a:xfrm>
            <a:off x="6728401" y="2693549"/>
            <a:ext cx="5346595" cy="3314103"/>
          </a:xfrm>
          <a:prstGeom prst="rect">
            <a:avLst/>
          </a:prstGeom>
          <a:noFill/>
          <a:ln>
            <a:noFill/>
          </a:ln>
        </p:spPr>
        <p:txBody>
          <a:bodyPr spcFirstLastPara="1" wrap="square" lIns="72000" tIns="36000" rIns="72000" bIns="36000" anchor="t" anchorCtr="0">
            <a:spAutoFit/>
          </a:bodyPr>
          <a:lstStyle/>
          <a:p>
            <a:pPr marL="342891" indent="-342891">
              <a:buClr>
                <a:srgbClr val="119D96"/>
              </a:buClr>
              <a:buSzPts val="1800"/>
              <a:buFont typeface="Courier New" panose="02070309020205020404" pitchFamily="49" charset="0"/>
              <a:buChar char="o"/>
            </a:pPr>
            <a:r>
              <a:rPr lang="en-US" sz="2133" dirty="0">
                <a:solidFill>
                  <a:srgbClr val="3F3F3F"/>
                </a:solidFill>
                <a:latin typeface="Roboto"/>
                <a:ea typeface="Roboto"/>
                <a:cs typeface="Roboto"/>
                <a:sym typeface="Roboto"/>
              </a:rPr>
              <a:t>Separation between workflow description and workflow execution</a:t>
            </a:r>
            <a:endParaRPr sz="1600" dirty="0">
              <a:latin typeface="Roboto" panose="02000000000000000000" pitchFamily="2" charset="0"/>
              <a:ea typeface="Roboto" panose="02000000000000000000" pitchFamily="2" charset="0"/>
              <a:cs typeface="Roboto" panose="02000000000000000000" pitchFamily="2" charset="0"/>
            </a:endParaRPr>
          </a:p>
          <a:p>
            <a:pPr marL="342891" indent="-342891">
              <a:spcBef>
                <a:spcPts val="1200"/>
              </a:spcBef>
              <a:buClr>
                <a:srgbClr val="119D96"/>
              </a:buClr>
              <a:buSzPts val="1800"/>
              <a:buFont typeface="Courier New" panose="02070309020205020404" pitchFamily="49" charset="0"/>
              <a:buChar char="o"/>
            </a:pPr>
            <a:r>
              <a:rPr lang="en-US" sz="2133" dirty="0">
                <a:solidFill>
                  <a:srgbClr val="3F3F3F"/>
                </a:solidFill>
                <a:latin typeface="Roboto"/>
                <a:ea typeface="Roboto"/>
                <a:cs typeface="Roboto"/>
                <a:sym typeface="Roboto"/>
              </a:rPr>
              <a:t>Workflow planning and scheduling (scalability, performance)</a:t>
            </a:r>
            <a:endParaRPr sz="1600" dirty="0">
              <a:latin typeface="Roboto" panose="02000000000000000000" pitchFamily="2" charset="0"/>
              <a:ea typeface="Roboto" panose="02000000000000000000" pitchFamily="2" charset="0"/>
              <a:cs typeface="Roboto" panose="02000000000000000000" pitchFamily="2" charset="0"/>
            </a:endParaRPr>
          </a:p>
          <a:p>
            <a:pPr marL="342891" indent="-342891">
              <a:spcBef>
                <a:spcPts val="1200"/>
              </a:spcBef>
              <a:buClr>
                <a:srgbClr val="119D96"/>
              </a:buClr>
              <a:buSzPts val="1800"/>
              <a:buFont typeface="Courier New" panose="02070309020205020404" pitchFamily="49" charset="0"/>
              <a:buChar char="o"/>
            </a:pPr>
            <a:r>
              <a:rPr lang="en-US" sz="2133" dirty="0">
                <a:solidFill>
                  <a:srgbClr val="3F3F3F"/>
                </a:solidFill>
                <a:latin typeface="Roboto"/>
                <a:ea typeface="Roboto"/>
                <a:cs typeface="Roboto"/>
                <a:sym typeface="Roboto"/>
              </a:rPr>
              <a:t>Task execution (monitoring, fault tolerance, debugging, web dashboard) </a:t>
            </a:r>
            <a:endParaRPr sz="1600" dirty="0">
              <a:latin typeface="Roboto" panose="02000000000000000000" pitchFamily="2" charset="0"/>
              <a:ea typeface="Roboto" panose="02000000000000000000" pitchFamily="2" charset="0"/>
              <a:cs typeface="Roboto" panose="02000000000000000000" pitchFamily="2" charset="0"/>
            </a:endParaRPr>
          </a:p>
          <a:p>
            <a:pPr marL="342891" indent="-342891">
              <a:spcBef>
                <a:spcPts val="1200"/>
              </a:spcBef>
              <a:spcAft>
                <a:spcPts val="1200"/>
              </a:spcAft>
              <a:buClr>
                <a:srgbClr val="119D96"/>
              </a:buClr>
              <a:buSzPts val="1800"/>
              <a:buFont typeface="Courier New" panose="02070309020205020404" pitchFamily="49" charset="0"/>
              <a:buChar char="o"/>
            </a:pPr>
            <a:r>
              <a:rPr lang="en-US" sz="2133" dirty="0">
                <a:solidFill>
                  <a:srgbClr val="3F3F3F"/>
                </a:solidFill>
                <a:latin typeface="Roboto"/>
                <a:ea typeface="Roboto"/>
                <a:cs typeface="Roboto"/>
                <a:sym typeface="Roboto"/>
              </a:rPr>
              <a:t>Workflow optimization, restructuring for performance and fault tolerance.</a:t>
            </a:r>
            <a:endParaRPr sz="1600" dirty="0">
              <a:latin typeface="Roboto" panose="02000000000000000000" pitchFamily="2" charset="0"/>
              <a:ea typeface="Roboto" panose="02000000000000000000" pitchFamily="2" charset="0"/>
              <a:cs typeface="Roboto" panose="02000000000000000000" pitchFamily="2" charset="0"/>
            </a:endParaRPr>
          </a:p>
        </p:txBody>
      </p:sp>
      <p:pic>
        <p:nvPicPr>
          <p:cNvPr id="6" name="Google Shape;147;p4">
            <a:extLst>
              <a:ext uri="{FF2B5EF4-FFF2-40B4-BE49-F238E27FC236}">
                <a16:creationId xmlns:a16="http://schemas.microsoft.com/office/drawing/2014/main" id="{D240D6FA-EF1F-0A68-46BA-A4BFAE03CF35}"/>
              </a:ext>
            </a:extLst>
          </p:cNvPr>
          <p:cNvPicPr preferRelativeResize="0">
            <a:picLocks noChangeAspect="1"/>
          </p:cNvPicPr>
          <p:nvPr/>
        </p:nvPicPr>
        <p:blipFill rotWithShape="1">
          <a:blip r:embed="rId4">
            <a:alphaModFix/>
          </a:blip>
          <a:srcRect/>
          <a:stretch/>
        </p:blipFill>
        <p:spPr>
          <a:xfrm>
            <a:off x="10801074" y="184504"/>
            <a:ext cx="1092948" cy="914283"/>
          </a:xfrm>
          <a:prstGeom prst="rect">
            <a:avLst/>
          </a:prstGeom>
          <a:noFill/>
          <a:ln>
            <a:noFill/>
          </a:ln>
        </p:spPr>
      </p:pic>
      <p:pic>
        <p:nvPicPr>
          <p:cNvPr id="7" name="Picture 6" descr="A logo of a company&#10;&#10;Description automatically generated">
            <a:extLst>
              <a:ext uri="{FF2B5EF4-FFF2-40B4-BE49-F238E27FC236}">
                <a16:creationId xmlns:a16="http://schemas.microsoft.com/office/drawing/2014/main" id="{6336331C-1C58-BD2D-B91E-30E46B88672F}"/>
              </a:ext>
            </a:extLst>
          </p:cNvPr>
          <p:cNvPicPr>
            <a:picLocks noChangeAspect="1"/>
          </p:cNvPicPr>
          <p:nvPr/>
        </p:nvPicPr>
        <p:blipFill>
          <a:blip r:embed="rId5"/>
          <a:stretch>
            <a:fillRect/>
          </a:stretch>
        </p:blipFill>
        <p:spPr>
          <a:xfrm>
            <a:off x="10381558" y="6078572"/>
            <a:ext cx="1810442" cy="810026"/>
          </a:xfrm>
          <a:prstGeom prst="rect">
            <a:avLst/>
          </a:prstGeom>
        </p:spPr>
      </p:pic>
    </p:spTree>
    <p:extLst>
      <p:ext uri="{BB962C8B-B14F-4D97-AF65-F5344CB8AC3E}">
        <p14:creationId xmlns:p14="http://schemas.microsoft.com/office/powerpoint/2010/main" val="4144965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50" name="Google Shape;250;p10"/>
          <p:cNvGrpSpPr/>
          <p:nvPr/>
        </p:nvGrpSpPr>
        <p:grpSpPr>
          <a:xfrm>
            <a:off x="1129871" y="1252925"/>
            <a:ext cx="4643512" cy="3103709"/>
            <a:chOff x="4511040" y="1264992"/>
            <a:chExt cx="7177078" cy="2002244"/>
          </a:xfrm>
        </p:grpSpPr>
        <p:sp>
          <p:nvSpPr>
            <p:cNvPr id="251" name="Google Shape;251;p10"/>
            <p:cNvSpPr/>
            <p:nvPr/>
          </p:nvSpPr>
          <p:spPr>
            <a:xfrm>
              <a:off x="4511040" y="1264992"/>
              <a:ext cx="1767838" cy="364583"/>
            </a:xfrm>
            <a:prstGeom prst="rect">
              <a:avLst/>
            </a:prstGeom>
            <a:noFill/>
            <a:ln>
              <a:noFill/>
            </a:ln>
          </p:spPr>
          <p:txBody>
            <a:bodyPr spcFirstLastPara="1" wrap="square" lIns="72000" tIns="36000" rIns="72000" bIns="36000" anchor="t" anchorCtr="0">
              <a:spAutoFit/>
            </a:bodyPr>
            <a:lstStyle/>
            <a:p>
              <a:pPr>
                <a:buSzPts val="1600"/>
              </a:pPr>
              <a:r>
                <a:rPr lang="en-US" sz="1600" b="1" dirty="0">
                  <a:solidFill>
                    <a:srgbClr val="365CAA"/>
                  </a:solidFill>
                  <a:latin typeface="Roboto"/>
                  <a:ea typeface="Roboto"/>
                  <a:cs typeface="Roboto"/>
                  <a:sym typeface="Roboto"/>
                </a:rPr>
                <a:t>Pegasus WMS ==</a:t>
              </a: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52" name="Google Shape;252;p10"/>
            <p:cNvSpPr/>
            <p:nvPr/>
          </p:nvSpPr>
          <p:spPr>
            <a:xfrm>
              <a:off x="6209212" y="1264992"/>
              <a:ext cx="5478906" cy="523424"/>
            </a:xfrm>
            <a:prstGeom prst="rect">
              <a:avLst/>
            </a:prstGeom>
            <a:noFill/>
            <a:ln>
              <a:noFill/>
            </a:ln>
          </p:spPr>
          <p:txBody>
            <a:bodyPr spcFirstLastPara="1" wrap="square" lIns="72000" tIns="36000" rIns="72000" bIns="36000" anchor="t" anchorCtr="0">
              <a:spAutoFit/>
            </a:bodyPr>
            <a:lstStyle/>
            <a:p>
              <a:pPr>
                <a:buSzPts val="1600"/>
              </a:pPr>
              <a:r>
                <a:rPr lang="en-US" sz="1600" b="1" dirty="0">
                  <a:solidFill>
                    <a:srgbClr val="3F3F3F"/>
                  </a:solidFill>
                  <a:latin typeface="Roboto"/>
                  <a:ea typeface="Roboto"/>
                  <a:cs typeface="Roboto"/>
                  <a:sym typeface="Roboto"/>
                </a:rPr>
                <a:t>Pegasus planner (mapper) + </a:t>
              </a:r>
              <a:r>
                <a:rPr lang="en-US" sz="1600" b="1" dirty="0" err="1">
                  <a:solidFill>
                    <a:srgbClr val="3F3F3F"/>
                  </a:solidFill>
                  <a:latin typeface="Roboto"/>
                  <a:ea typeface="Roboto"/>
                  <a:cs typeface="Roboto"/>
                  <a:sym typeface="Roboto"/>
                </a:rPr>
                <a:t>DAGMan</a:t>
              </a:r>
              <a:r>
                <a:rPr lang="en-US" sz="1600" b="1" dirty="0">
                  <a:solidFill>
                    <a:srgbClr val="3F3F3F"/>
                  </a:solidFill>
                  <a:latin typeface="Roboto"/>
                  <a:ea typeface="Roboto"/>
                  <a:cs typeface="Roboto"/>
                  <a:sym typeface="Roboto"/>
                </a:rPr>
                <a:t> workflow engine + </a:t>
              </a:r>
              <a:r>
                <a:rPr lang="en-US" sz="1600" b="1" dirty="0" err="1">
                  <a:solidFill>
                    <a:srgbClr val="3F3F3F"/>
                  </a:solidFill>
                  <a:latin typeface="Roboto"/>
                  <a:ea typeface="Roboto"/>
                  <a:cs typeface="Roboto"/>
                  <a:sym typeface="Roboto"/>
                </a:rPr>
                <a:t>HTCondor</a:t>
              </a:r>
              <a:r>
                <a:rPr lang="en-US" sz="1600" b="1" dirty="0">
                  <a:solidFill>
                    <a:srgbClr val="3F3F3F"/>
                  </a:solidFill>
                  <a:latin typeface="Roboto"/>
                  <a:ea typeface="Roboto"/>
                  <a:cs typeface="Roboto"/>
                  <a:sym typeface="Roboto"/>
                </a:rPr>
                <a:t> scheduler/broker</a:t>
              </a: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53" name="Google Shape;253;p10"/>
            <p:cNvSpPr/>
            <p:nvPr/>
          </p:nvSpPr>
          <p:spPr>
            <a:xfrm>
              <a:off x="4511040" y="1850334"/>
              <a:ext cx="4551370" cy="1416902"/>
            </a:xfrm>
            <a:prstGeom prst="rect">
              <a:avLst/>
            </a:prstGeom>
            <a:noFill/>
            <a:ln>
              <a:noFill/>
            </a:ln>
          </p:spPr>
          <p:txBody>
            <a:bodyPr spcFirstLastPara="1" wrap="square" lIns="72000" tIns="36000" rIns="72000" bIns="36000" anchor="t" anchorCtr="0">
              <a:spAutoFit/>
            </a:bodyPr>
            <a:lstStyle/>
            <a:p>
              <a:pPr marL="200020" indent="-200020">
                <a:buClr>
                  <a:srgbClr val="74CA21"/>
                </a:buClr>
                <a:buSzPts val="1400"/>
                <a:buFont typeface="Noto Sans Symbols"/>
                <a:buChar char="▪"/>
              </a:pPr>
              <a:r>
                <a:rPr lang="en-US" sz="1600" dirty="0">
                  <a:solidFill>
                    <a:srgbClr val="3F3F3F"/>
                  </a:solidFill>
                  <a:latin typeface="Roboto"/>
                  <a:ea typeface="Roboto"/>
                  <a:cs typeface="Roboto"/>
                  <a:sym typeface="Roboto"/>
                </a:rPr>
                <a:t>Pegasus maps workflows to target infrastructure  (1 or more resources)</a:t>
              </a:r>
              <a:endParaRPr sz="1600" dirty="0">
                <a:latin typeface="Roboto" panose="02000000000000000000" pitchFamily="2" charset="0"/>
                <a:ea typeface="Roboto" panose="02000000000000000000" pitchFamily="2" charset="0"/>
                <a:cs typeface="Roboto" panose="02000000000000000000" pitchFamily="2" charset="0"/>
              </a:endParaRPr>
            </a:p>
            <a:p>
              <a:pPr marL="200020" indent="-200020">
                <a:spcBef>
                  <a:spcPts val="600"/>
                </a:spcBef>
                <a:buClr>
                  <a:srgbClr val="74CA21"/>
                </a:buClr>
                <a:buSzPts val="1400"/>
                <a:buFont typeface="Noto Sans Symbols"/>
                <a:buChar char="▪"/>
              </a:pPr>
              <a:r>
                <a:rPr lang="en-US" sz="1600" dirty="0" err="1">
                  <a:solidFill>
                    <a:srgbClr val="3F3F3F"/>
                  </a:solidFill>
                  <a:latin typeface="Roboto"/>
                  <a:ea typeface="Roboto"/>
                  <a:cs typeface="Roboto"/>
                  <a:sym typeface="Roboto"/>
                </a:rPr>
                <a:t>DAGMan</a:t>
              </a:r>
              <a:r>
                <a:rPr lang="en-US" sz="1600" dirty="0">
                  <a:solidFill>
                    <a:srgbClr val="3F3F3F"/>
                  </a:solidFill>
                  <a:latin typeface="Roboto"/>
                  <a:ea typeface="Roboto"/>
                  <a:cs typeface="Roboto"/>
                  <a:sym typeface="Roboto"/>
                </a:rPr>
                <a:t> manages dependencies and reliability</a:t>
              </a:r>
              <a:endParaRPr sz="1600" dirty="0">
                <a:latin typeface="Roboto" panose="02000000000000000000" pitchFamily="2" charset="0"/>
                <a:ea typeface="Roboto" panose="02000000000000000000" pitchFamily="2" charset="0"/>
                <a:cs typeface="Roboto" panose="02000000000000000000" pitchFamily="2" charset="0"/>
              </a:endParaRPr>
            </a:p>
            <a:p>
              <a:pPr marL="200020" indent="-200020">
                <a:spcBef>
                  <a:spcPts val="600"/>
                </a:spcBef>
                <a:buClr>
                  <a:srgbClr val="74CA21"/>
                </a:buClr>
                <a:buSzPts val="1400"/>
                <a:buFont typeface="Noto Sans Symbols"/>
                <a:buChar char="▪"/>
              </a:pPr>
              <a:r>
                <a:rPr lang="en-US" sz="1600" dirty="0" err="1">
                  <a:solidFill>
                    <a:srgbClr val="3F3F3F"/>
                  </a:solidFill>
                  <a:latin typeface="Roboto"/>
                  <a:ea typeface="Roboto"/>
                  <a:cs typeface="Roboto"/>
                  <a:sym typeface="Roboto"/>
                </a:rPr>
                <a:t>HTCondor</a:t>
              </a:r>
              <a:r>
                <a:rPr lang="en-US" sz="1600" dirty="0">
                  <a:solidFill>
                    <a:srgbClr val="3F3F3F"/>
                  </a:solidFill>
                  <a:latin typeface="Roboto"/>
                  <a:ea typeface="Roboto"/>
                  <a:cs typeface="Roboto"/>
                  <a:sym typeface="Roboto"/>
                </a:rPr>
                <a:t> is used as a broker to interface with different schedulers</a:t>
              </a:r>
              <a:endParaRPr sz="1600" dirty="0">
                <a:latin typeface="Roboto" panose="02000000000000000000" pitchFamily="2" charset="0"/>
                <a:ea typeface="Roboto" panose="02000000000000000000" pitchFamily="2" charset="0"/>
                <a:cs typeface="Roboto" panose="02000000000000000000" pitchFamily="2" charset="0"/>
              </a:endParaRPr>
            </a:p>
          </p:txBody>
        </p:sp>
      </p:grpSp>
      <p:grpSp>
        <p:nvGrpSpPr>
          <p:cNvPr id="258" name="Google Shape;258;p10"/>
          <p:cNvGrpSpPr/>
          <p:nvPr/>
        </p:nvGrpSpPr>
        <p:grpSpPr>
          <a:xfrm>
            <a:off x="1129871" y="4485805"/>
            <a:ext cx="7246747" cy="1280222"/>
            <a:chOff x="4511040" y="4677974"/>
            <a:chExt cx="7246746" cy="1280222"/>
          </a:xfrm>
        </p:grpSpPr>
        <p:sp>
          <p:nvSpPr>
            <p:cNvPr id="259" name="Google Shape;259;p10"/>
            <p:cNvSpPr/>
            <p:nvPr/>
          </p:nvSpPr>
          <p:spPr>
            <a:xfrm>
              <a:off x="4511040" y="4677974"/>
              <a:ext cx="7246746" cy="565146"/>
            </a:xfrm>
            <a:prstGeom prst="rect">
              <a:avLst/>
            </a:prstGeom>
            <a:noFill/>
            <a:ln>
              <a:noFill/>
            </a:ln>
          </p:spPr>
          <p:txBody>
            <a:bodyPr spcFirstLastPara="1" wrap="square" lIns="72000" tIns="36000" rIns="72000" bIns="36000" anchor="t" anchorCtr="0">
              <a:spAutoFit/>
            </a:bodyPr>
            <a:lstStyle/>
            <a:p>
              <a:pPr>
                <a:buSzPts val="1600"/>
              </a:pPr>
              <a:r>
                <a:rPr lang="en-US" sz="1600" b="1" dirty="0">
                  <a:solidFill>
                    <a:srgbClr val="365CAA"/>
                  </a:solidFill>
                  <a:latin typeface="Roboto"/>
                  <a:ea typeface="Roboto"/>
                  <a:cs typeface="Roboto"/>
                  <a:sym typeface="Roboto"/>
                </a:rPr>
                <a:t>Planning converts an abstract workflow </a:t>
              </a:r>
            </a:p>
            <a:p>
              <a:pPr>
                <a:buSzPts val="1600"/>
              </a:pPr>
              <a:r>
                <a:rPr lang="en-US" sz="1600" b="1" dirty="0">
                  <a:solidFill>
                    <a:srgbClr val="365CAA"/>
                  </a:solidFill>
                  <a:latin typeface="Roboto"/>
                  <a:ea typeface="Roboto"/>
                  <a:cs typeface="Roboto"/>
                  <a:sym typeface="Roboto"/>
                </a:rPr>
                <a:t>into a concrete, executable workflow</a:t>
              </a: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60" name="Google Shape;260;p10"/>
            <p:cNvSpPr/>
            <p:nvPr/>
          </p:nvSpPr>
          <p:spPr>
            <a:xfrm>
              <a:off x="4511040" y="5239162"/>
              <a:ext cx="5742827" cy="719034"/>
            </a:xfrm>
            <a:prstGeom prst="rect">
              <a:avLst/>
            </a:prstGeom>
            <a:noFill/>
            <a:ln>
              <a:noFill/>
            </a:ln>
          </p:spPr>
          <p:txBody>
            <a:bodyPr spcFirstLastPara="1" wrap="square" lIns="72000" tIns="36000" rIns="72000" bIns="36000" anchor="t" anchorCtr="0">
              <a:spAutoFit/>
            </a:bodyPr>
            <a:lstStyle/>
            <a:p>
              <a:pPr marL="200020" indent="-200020">
                <a:buClr>
                  <a:srgbClr val="74CA21"/>
                </a:buClr>
                <a:buSzPts val="1400"/>
                <a:buFont typeface="Noto Sans Symbols"/>
                <a:buChar char="▪"/>
              </a:pPr>
              <a:r>
                <a:rPr lang="en-US" sz="1400" dirty="0">
                  <a:solidFill>
                    <a:srgbClr val="3F3F3F"/>
                  </a:solidFill>
                  <a:latin typeface="Roboto"/>
                  <a:ea typeface="Roboto"/>
                  <a:cs typeface="Roboto"/>
                  <a:sym typeface="Roboto"/>
                </a:rPr>
                <a:t>Planner is like a compiler</a:t>
              </a:r>
            </a:p>
            <a:p>
              <a:pPr marL="200020" indent="-200020">
                <a:buClr>
                  <a:srgbClr val="74CA21"/>
                </a:buClr>
                <a:buSzPts val="1400"/>
                <a:buFont typeface="Noto Sans Symbols"/>
                <a:buChar char="▪"/>
              </a:pPr>
              <a:r>
                <a:rPr lang="en-US" sz="1400" dirty="0">
                  <a:solidFill>
                    <a:srgbClr val="3F3F3F"/>
                  </a:solidFill>
                  <a:latin typeface="Roboto"/>
                  <a:ea typeface="Roboto"/>
                  <a:cs typeface="Roboto" panose="02000000000000000000" pitchFamily="2" charset="0"/>
                  <a:sym typeface="Roboto"/>
                </a:rPr>
                <a:t>Optimized performance</a:t>
              </a:r>
            </a:p>
            <a:p>
              <a:pPr marL="200020" indent="-200020">
                <a:buClr>
                  <a:srgbClr val="74CA21"/>
                </a:buClr>
                <a:buSzPts val="1400"/>
                <a:buFont typeface="Noto Sans Symbols"/>
                <a:buChar char="▪"/>
              </a:pPr>
              <a:r>
                <a:rPr lang="en-US" sz="1400" dirty="0">
                  <a:solidFill>
                    <a:srgbClr val="3F3F3F"/>
                  </a:solidFill>
                  <a:latin typeface="Roboto"/>
                  <a:ea typeface="Roboto"/>
                  <a:cs typeface="Roboto" panose="02000000000000000000" pitchFamily="2" charset="0"/>
                  <a:sym typeface="Roboto"/>
                </a:rPr>
                <a:t>Provides fault tolerance</a:t>
              </a:r>
              <a:endParaRPr sz="1400" dirty="0">
                <a:latin typeface="Roboto" panose="02000000000000000000" pitchFamily="2" charset="0"/>
                <a:ea typeface="Roboto" panose="02000000000000000000" pitchFamily="2" charset="0"/>
                <a:cs typeface="Roboto" panose="02000000000000000000" pitchFamily="2" charset="0"/>
              </a:endParaRPr>
            </a:p>
          </p:txBody>
        </p:sp>
      </p:grpSp>
      <p:cxnSp>
        <p:nvCxnSpPr>
          <p:cNvPr id="262" name="Google Shape;262;p10"/>
          <p:cNvCxnSpPr/>
          <p:nvPr/>
        </p:nvCxnSpPr>
        <p:spPr>
          <a:xfrm>
            <a:off x="1129873" y="4421737"/>
            <a:ext cx="3645329" cy="0"/>
          </a:xfrm>
          <a:prstGeom prst="straightConnector1">
            <a:avLst/>
          </a:prstGeom>
          <a:noFill/>
          <a:ln w="9525" cap="flat" cmpd="sng">
            <a:solidFill>
              <a:srgbClr val="74CA21"/>
            </a:solidFill>
            <a:prstDash val="dash"/>
            <a:miter lim="800000"/>
            <a:headEnd type="none" w="sm" len="sm"/>
            <a:tailEnd type="none" w="sm" len="sm"/>
          </a:ln>
        </p:spPr>
      </p:cxnSp>
      <p:sp>
        <p:nvSpPr>
          <p:cNvPr id="288" name="Google Shape;288;p10"/>
          <p:cNvSpPr txBox="1">
            <a:spLocks noGrp="1"/>
          </p:cNvSpPr>
          <p:nvPr>
            <p:ph type="ftr" sz="quarter" idx="11"/>
          </p:nvPr>
        </p:nvSpPr>
        <p:spPr>
          <a:prstGeom prst="rect">
            <a:avLst/>
          </a:prstGeom>
          <a:solidFill>
            <a:schemeClr val="lt1"/>
          </a:solidFill>
          <a:ln>
            <a:noFill/>
          </a:ln>
        </p:spPr>
        <p:txBody>
          <a:bodyPr spcFirstLastPara="1" vert="horz" wrap="square" lIns="91425" tIns="45700" rIns="91425" bIns="45700" rtlCol="0" anchor="ctr" anchorCtr="0">
            <a:noAutofit/>
          </a:bodyPr>
          <a:lstStyle/>
          <a:p>
            <a:r>
              <a:rPr lang="en-US"/>
              <a:t>https://pegasus.isi.edu</a:t>
            </a:r>
            <a:endParaRPr/>
          </a:p>
        </p:txBody>
      </p:sp>
      <p:sp>
        <p:nvSpPr>
          <p:cNvPr id="289" name="Google Shape;289;p10"/>
          <p:cNvSpPr txBox="1">
            <a:spLocks noGrp="1"/>
          </p:cNvSpPr>
          <p:nvPr>
            <p:ph type="sldNum" sz="quarter" idx="12"/>
          </p:nvPr>
        </p:nvSpPr>
        <p:spPr>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6</a:t>
            </a:fld>
            <a:endParaRPr/>
          </a:p>
        </p:txBody>
      </p:sp>
      <p:sp>
        <p:nvSpPr>
          <p:cNvPr id="290" name="Google Shape;290;p10"/>
          <p:cNvSpPr/>
          <p:nvPr/>
        </p:nvSpPr>
        <p:spPr>
          <a:xfrm flipH="1">
            <a:off x="955241" y="1345237"/>
            <a:ext cx="109155" cy="109155"/>
          </a:xfrm>
          <a:prstGeom prst="rtTriangle">
            <a:avLst/>
          </a:prstGeom>
          <a:solidFill>
            <a:srgbClr val="BA083A"/>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293" name="Google Shape;293;p10"/>
          <p:cNvSpPr/>
          <p:nvPr/>
        </p:nvSpPr>
        <p:spPr>
          <a:xfrm flipH="1">
            <a:off x="955241" y="4591881"/>
            <a:ext cx="109155" cy="109155"/>
          </a:xfrm>
          <a:prstGeom prst="rtTriangle">
            <a:avLst/>
          </a:prstGeom>
          <a:solidFill>
            <a:srgbClr val="BA083A"/>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47" name="Google Shape;1577;p68">
            <a:extLst>
              <a:ext uri="{FF2B5EF4-FFF2-40B4-BE49-F238E27FC236}">
                <a16:creationId xmlns:a16="http://schemas.microsoft.com/office/drawing/2014/main" id="{26BFAAA4-840F-6203-CE42-7BC197E9663B}"/>
              </a:ext>
            </a:extLst>
          </p:cNvPr>
          <p:cNvSpPr/>
          <p:nvPr/>
        </p:nvSpPr>
        <p:spPr>
          <a:xfrm>
            <a:off x="7304512" y="2880555"/>
            <a:ext cx="3086037" cy="1835828"/>
          </a:xfrm>
          <a:prstGeom prst="roundRect">
            <a:avLst>
              <a:gd name="adj" fmla="val 5855"/>
            </a:avLst>
          </a:prstGeom>
          <a:solidFill>
            <a:srgbClr val="E1EFD8">
              <a:alpha val="23529"/>
            </a:srgbClr>
          </a:solidFill>
          <a:ln w="12700" cap="flat" cmpd="sng">
            <a:solidFill>
              <a:srgbClr val="6CAF2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sp>
        <p:nvSpPr>
          <p:cNvPr id="48" name="Google Shape;1578;p68">
            <a:extLst>
              <a:ext uri="{FF2B5EF4-FFF2-40B4-BE49-F238E27FC236}">
                <a16:creationId xmlns:a16="http://schemas.microsoft.com/office/drawing/2014/main" id="{DCC45BE5-CBAE-8D31-C564-87DEB6E2C13B}"/>
              </a:ext>
            </a:extLst>
          </p:cNvPr>
          <p:cNvSpPr/>
          <p:nvPr/>
        </p:nvSpPr>
        <p:spPr>
          <a:xfrm>
            <a:off x="7927834" y="3059264"/>
            <a:ext cx="1594701" cy="1361504"/>
          </a:xfrm>
          <a:custGeom>
            <a:avLst/>
            <a:gdLst/>
            <a:ahLst/>
            <a:cxnLst/>
            <a:rect l="l" t="t" r="r" b="b"/>
            <a:pathLst>
              <a:path w="741362" h="763588" extrusionOk="0">
                <a:moveTo>
                  <a:pt x="0" y="354013"/>
                </a:moveTo>
                <a:lnTo>
                  <a:pt x="741362" y="0"/>
                </a:lnTo>
                <a:lnTo>
                  <a:pt x="542925" y="763588"/>
                </a:lnTo>
                <a:lnTo>
                  <a:pt x="0" y="354013"/>
                </a:lnTo>
                <a:close/>
              </a:path>
            </a:pathLst>
          </a:custGeom>
          <a:gradFill>
            <a:gsLst>
              <a:gs pos="0">
                <a:srgbClr val="C4E0B2">
                  <a:alpha val="43921"/>
                </a:srgbClr>
              </a:gs>
              <a:gs pos="100000">
                <a:srgbClr val="E1EFD8">
                  <a:alpha val="0"/>
                </a:srgbClr>
              </a:gs>
            </a:gsLst>
            <a:lin ang="0" scaled="0"/>
          </a:gradFill>
          <a:ln>
            <a:noFill/>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sp>
        <p:nvSpPr>
          <p:cNvPr id="49" name="Google Shape;1579;p68">
            <a:extLst>
              <a:ext uri="{FF2B5EF4-FFF2-40B4-BE49-F238E27FC236}">
                <a16:creationId xmlns:a16="http://schemas.microsoft.com/office/drawing/2014/main" id="{62DDAAAE-C742-C50F-3F70-E3EBCF2EDBEA}"/>
              </a:ext>
            </a:extLst>
          </p:cNvPr>
          <p:cNvSpPr/>
          <p:nvPr/>
        </p:nvSpPr>
        <p:spPr>
          <a:xfrm>
            <a:off x="8720029" y="3051236"/>
            <a:ext cx="1549195" cy="1549195"/>
          </a:xfrm>
          <a:prstGeom prst="ellipse">
            <a:avLst/>
          </a:prstGeom>
          <a:gradFill>
            <a:gsLst>
              <a:gs pos="0">
                <a:srgbClr val="E1EFD8">
                  <a:alpha val="43921"/>
                </a:srgbClr>
              </a:gs>
              <a:gs pos="17000">
                <a:srgbClr val="E1EFD8">
                  <a:alpha val="43921"/>
                </a:srgbClr>
              </a:gs>
              <a:gs pos="100000">
                <a:srgbClr val="C4E0B2"/>
              </a:gs>
            </a:gsLst>
            <a:path path="circle">
              <a:fillToRect l="50000" t="50000" r="50000" b="50000"/>
            </a:path>
            <a:tileRect/>
          </a:gradFill>
          <a:ln>
            <a:noFill/>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sp>
        <p:nvSpPr>
          <p:cNvPr id="50" name="Google Shape;1580;p68">
            <a:extLst>
              <a:ext uri="{FF2B5EF4-FFF2-40B4-BE49-F238E27FC236}">
                <a16:creationId xmlns:a16="http://schemas.microsoft.com/office/drawing/2014/main" id="{CCF9FCFB-4132-FECC-20C1-405F46136F43}"/>
              </a:ext>
            </a:extLst>
          </p:cNvPr>
          <p:cNvSpPr/>
          <p:nvPr/>
        </p:nvSpPr>
        <p:spPr>
          <a:xfrm>
            <a:off x="7304512" y="893563"/>
            <a:ext cx="3086037" cy="1835828"/>
          </a:xfrm>
          <a:prstGeom prst="roundRect">
            <a:avLst>
              <a:gd name="adj" fmla="val 5855"/>
            </a:avLst>
          </a:prstGeom>
          <a:solidFill>
            <a:srgbClr val="E1EFD8">
              <a:alpha val="23529"/>
            </a:srgbClr>
          </a:solidFill>
          <a:ln w="12700" cap="flat" cmpd="sng">
            <a:solidFill>
              <a:srgbClr val="6CAF2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sp>
        <p:nvSpPr>
          <p:cNvPr id="51" name="Google Shape;1581;p68">
            <a:extLst>
              <a:ext uri="{FF2B5EF4-FFF2-40B4-BE49-F238E27FC236}">
                <a16:creationId xmlns:a16="http://schemas.microsoft.com/office/drawing/2014/main" id="{0DFBF21B-86F3-76B5-7C24-3EC9FF892950}"/>
              </a:ext>
            </a:extLst>
          </p:cNvPr>
          <p:cNvSpPr/>
          <p:nvPr/>
        </p:nvSpPr>
        <p:spPr>
          <a:xfrm>
            <a:off x="7927834" y="1044908"/>
            <a:ext cx="1594701" cy="1361504"/>
          </a:xfrm>
          <a:custGeom>
            <a:avLst/>
            <a:gdLst/>
            <a:ahLst/>
            <a:cxnLst/>
            <a:rect l="l" t="t" r="r" b="b"/>
            <a:pathLst>
              <a:path w="741362" h="763588" extrusionOk="0">
                <a:moveTo>
                  <a:pt x="0" y="354013"/>
                </a:moveTo>
                <a:lnTo>
                  <a:pt x="741362" y="0"/>
                </a:lnTo>
                <a:lnTo>
                  <a:pt x="542925" y="763588"/>
                </a:lnTo>
                <a:lnTo>
                  <a:pt x="0" y="354013"/>
                </a:lnTo>
                <a:close/>
              </a:path>
            </a:pathLst>
          </a:custGeom>
          <a:gradFill>
            <a:gsLst>
              <a:gs pos="0">
                <a:srgbClr val="C4E0B2">
                  <a:alpha val="43921"/>
                </a:srgbClr>
              </a:gs>
              <a:gs pos="100000">
                <a:srgbClr val="E1EFD8">
                  <a:alpha val="0"/>
                </a:srgbClr>
              </a:gs>
            </a:gsLst>
            <a:lin ang="0" scaled="0"/>
          </a:gradFill>
          <a:ln>
            <a:noFill/>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sp>
        <p:nvSpPr>
          <p:cNvPr id="52" name="Google Shape;1582;p68">
            <a:extLst>
              <a:ext uri="{FF2B5EF4-FFF2-40B4-BE49-F238E27FC236}">
                <a16:creationId xmlns:a16="http://schemas.microsoft.com/office/drawing/2014/main" id="{95A470FD-CA02-D553-8EE9-749418E8282B}"/>
              </a:ext>
            </a:extLst>
          </p:cNvPr>
          <p:cNvSpPr/>
          <p:nvPr/>
        </p:nvSpPr>
        <p:spPr>
          <a:xfrm>
            <a:off x="8720029" y="1036880"/>
            <a:ext cx="1549195" cy="1549195"/>
          </a:xfrm>
          <a:prstGeom prst="ellipse">
            <a:avLst/>
          </a:prstGeom>
          <a:gradFill>
            <a:gsLst>
              <a:gs pos="0">
                <a:srgbClr val="E1EFD8">
                  <a:alpha val="43921"/>
                </a:srgbClr>
              </a:gs>
              <a:gs pos="17000">
                <a:srgbClr val="E1EFD8">
                  <a:alpha val="43921"/>
                </a:srgbClr>
              </a:gs>
              <a:gs pos="100000">
                <a:srgbClr val="C4E0B2"/>
              </a:gs>
            </a:gsLst>
            <a:path path="circle">
              <a:fillToRect l="50000" t="50000" r="50000" b="50000"/>
            </a:path>
            <a:tileRect/>
          </a:gradFill>
          <a:ln>
            <a:noFill/>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sp>
        <p:nvSpPr>
          <p:cNvPr id="55" name="Google Shape;1611;p68">
            <a:extLst>
              <a:ext uri="{FF2B5EF4-FFF2-40B4-BE49-F238E27FC236}">
                <a16:creationId xmlns:a16="http://schemas.microsoft.com/office/drawing/2014/main" id="{53AD75BD-280F-537F-78A8-D7124D9D60FF}"/>
              </a:ext>
            </a:extLst>
          </p:cNvPr>
          <p:cNvSpPr/>
          <p:nvPr/>
        </p:nvSpPr>
        <p:spPr>
          <a:xfrm>
            <a:off x="5718526" y="5375379"/>
            <a:ext cx="6266037" cy="815332"/>
          </a:xfrm>
          <a:prstGeom prst="rect">
            <a:avLst/>
          </a:prstGeom>
          <a:solidFill>
            <a:srgbClr val="F2F2F2">
              <a:alpha val="23529"/>
            </a:srgbClr>
          </a:solid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grpSp>
        <p:nvGrpSpPr>
          <p:cNvPr id="56" name="Google Shape;1612;p68">
            <a:extLst>
              <a:ext uri="{FF2B5EF4-FFF2-40B4-BE49-F238E27FC236}">
                <a16:creationId xmlns:a16="http://schemas.microsoft.com/office/drawing/2014/main" id="{77239DEE-3E1F-B603-4972-F1B184F219B6}"/>
              </a:ext>
            </a:extLst>
          </p:cNvPr>
          <p:cNvGrpSpPr/>
          <p:nvPr/>
        </p:nvGrpSpPr>
        <p:grpSpPr>
          <a:xfrm>
            <a:off x="10801958" y="5497956"/>
            <a:ext cx="219845" cy="219845"/>
            <a:chOff x="4288417" y="6929460"/>
            <a:chExt cx="228600" cy="228600"/>
          </a:xfrm>
        </p:grpSpPr>
        <p:sp>
          <p:nvSpPr>
            <p:cNvPr id="57" name="Google Shape;1613;p68">
              <a:extLst>
                <a:ext uri="{FF2B5EF4-FFF2-40B4-BE49-F238E27FC236}">
                  <a16:creationId xmlns:a16="http://schemas.microsoft.com/office/drawing/2014/main" id="{AB344083-0572-394F-9FF9-1EF24B699BF4}"/>
                </a:ext>
              </a:extLst>
            </p:cNvPr>
            <p:cNvSpPr/>
            <p:nvPr/>
          </p:nvSpPr>
          <p:spPr>
            <a:xfrm>
              <a:off x="4288417" y="6929460"/>
              <a:ext cx="228600" cy="228600"/>
            </a:xfrm>
            <a:prstGeom prst="ellipse">
              <a:avLst/>
            </a:prstGeom>
            <a:noFill/>
            <a:ln w="9525"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buSzPts val="600"/>
              </a:pPr>
              <a:endParaRPr sz="600" b="1">
                <a:solidFill>
                  <a:schemeClr val="lt1"/>
                </a:solidFill>
                <a:latin typeface="Roboto"/>
                <a:ea typeface="Roboto"/>
                <a:cs typeface="Roboto"/>
                <a:sym typeface="Roboto"/>
              </a:endParaRPr>
            </a:p>
          </p:txBody>
        </p:sp>
        <p:sp>
          <p:nvSpPr>
            <p:cNvPr id="58" name="Google Shape;1614;p68">
              <a:extLst>
                <a:ext uri="{FF2B5EF4-FFF2-40B4-BE49-F238E27FC236}">
                  <a16:creationId xmlns:a16="http://schemas.microsoft.com/office/drawing/2014/main" id="{16ED2957-D438-3201-4DA3-FF0546DFC5E8}"/>
                </a:ext>
              </a:extLst>
            </p:cNvPr>
            <p:cNvSpPr/>
            <p:nvPr/>
          </p:nvSpPr>
          <p:spPr>
            <a:xfrm>
              <a:off x="4309170" y="6949298"/>
              <a:ext cx="189000" cy="189000"/>
            </a:xfrm>
            <a:prstGeom prst="ellipse">
              <a:avLst/>
            </a:prstGeom>
            <a:solidFill>
              <a:srgbClr val="F16D19"/>
            </a:solidFill>
            <a:ln>
              <a:noFill/>
            </a:ln>
          </p:spPr>
          <p:txBody>
            <a:bodyPr spcFirstLastPara="1" wrap="square" lIns="91425" tIns="45700" rIns="91425" bIns="45700" anchor="ctr" anchorCtr="0">
              <a:noAutofit/>
            </a:bodyPr>
            <a:lstStyle/>
            <a:p>
              <a:pPr algn="ctr">
                <a:buSzPts val="600"/>
              </a:pPr>
              <a:r>
                <a:rPr lang="en-US" sz="600" b="1" dirty="0">
                  <a:solidFill>
                    <a:schemeClr val="lt1"/>
                  </a:solidFill>
                  <a:latin typeface="Roboto"/>
                  <a:ea typeface="Roboto"/>
                  <a:cs typeface="Roboto"/>
                  <a:sym typeface="Roboto"/>
                </a:rPr>
                <a:t>J</a:t>
              </a:r>
              <a:endParaRPr sz="1400" dirty="0">
                <a:latin typeface="Roboto" panose="02000000000000000000" pitchFamily="2" charset="0"/>
                <a:ea typeface="Roboto" panose="02000000000000000000" pitchFamily="2" charset="0"/>
                <a:cs typeface="Roboto" panose="02000000000000000000" pitchFamily="2" charset="0"/>
              </a:endParaRPr>
            </a:p>
          </p:txBody>
        </p:sp>
      </p:grpSp>
      <p:sp>
        <p:nvSpPr>
          <p:cNvPr id="59" name="Google Shape;1615;p68">
            <a:extLst>
              <a:ext uri="{FF2B5EF4-FFF2-40B4-BE49-F238E27FC236}">
                <a16:creationId xmlns:a16="http://schemas.microsoft.com/office/drawing/2014/main" id="{5AA878F8-508C-A9A9-444A-948E4E1C398A}"/>
              </a:ext>
            </a:extLst>
          </p:cNvPr>
          <p:cNvSpPr/>
          <p:nvPr/>
        </p:nvSpPr>
        <p:spPr>
          <a:xfrm>
            <a:off x="7401616" y="5507656"/>
            <a:ext cx="199851" cy="199851"/>
          </a:xfrm>
          <a:prstGeom prst="ellipse">
            <a:avLst/>
          </a:prstGeom>
          <a:solidFill>
            <a:srgbClr val="F16D19"/>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60" name="Google Shape;1616;p68">
            <a:extLst>
              <a:ext uri="{FF2B5EF4-FFF2-40B4-BE49-F238E27FC236}">
                <a16:creationId xmlns:a16="http://schemas.microsoft.com/office/drawing/2014/main" id="{DD19AE8F-51B3-9780-E595-A090161AA4CC}"/>
              </a:ext>
            </a:extLst>
          </p:cNvPr>
          <p:cNvSpPr/>
          <p:nvPr/>
        </p:nvSpPr>
        <p:spPr>
          <a:xfrm>
            <a:off x="7401616" y="5855236"/>
            <a:ext cx="199851" cy="199851"/>
          </a:xfrm>
          <a:prstGeom prst="ellipse">
            <a:avLst/>
          </a:prstGeom>
          <a:solidFill>
            <a:srgbClr val="74CA21"/>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61" name="Google Shape;1617;p68">
            <a:extLst>
              <a:ext uri="{FF2B5EF4-FFF2-40B4-BE49-F238E27FC236}">
                <a16:creationId xmlns:a16="http://schemas.microsoft.com/office/drawing/2014/main" id="{CB51B423-C7AB-32A3-86C5-DE37373DDEF1}"/>
              </a:ext>
            </a:extLst>
          </p:cNvPr>
          <p:cNvSpPr/>
          <p:nvPr/>
        </p:nvSpPr>
        <p:spPr>
          <a:xfrm>
            <a:off x="8442193" y="5507656"/>
            <a:ext cx="199851" cy="199851"/>
          </a:xfrm>
          <a:prstGeom prst="ellipse">
            <a:avLst/>
          </a:prstGeom>
          <a:solidFill>
            <a:srgbClr val="119D96"/>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62" name="Google Shape;1618;p68">
            <a:extLst>
              <a:ext uri="{FF2B5EF4-FFF2-40B4-BE49-F238E27FC236}">
                <a16:creationId xmlns:a16="http://schemas.microsoft.com/office/drawing/2014/main" id="{A30A7F9B-7B0A-65E0-66E3-1ACFF93EE31C}"/>
              </a:ext>
            </a:extLst>
          </p:cNvPr>
          <p:cNvSpPr/>
          <p:nvPr/>
        </p:nvSpPr>
        <p:spPr>
          <a:xfrm>
            <a:off x="8442193" y="5855236"/>
            <a:ext cx="199851" cy="199851"/>
          </a:xfrm>
          <a:prstGeom prst="ellipse">
            <a:avLst/>
          </a:prstGeom>
          <a:solidFill>
            <a:srgbClr val="C00000"/>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63" name="Google Shape;1619;p68">
            <a:extLst>
              <a:ext uri="{FF2B5EF4-FFF2-40B4-BE49-F238E27FC236}">
                <a16:creationId xmlns:a16="http://schemas.microsoft.com/office/drawing/2014/main" id="{77600595-F0E1-D0EE-8A90-5253D45AFBFD}"/>
              </a:ext>
            </a:extLst>
          </p:cNvPr>
          <p:cNvSpPr txBox="1"/>
          <p:nvPr/>
        </p:nvSpPr>
        <p:spPr>
          <a:xfrm>
            <a:off x="7685687" y="5484471"/>
            <a:ext cx="753695" cy="246221"/>
          </a:xfrm>
          <a:prstGeom prst="rect">
            <a:avLst/>
          </a:prstGeom>
          <a:noFill/>
          <a:ln>
            <a:noFill/>
          </a:ln>
        </p:spPr>
        <p:txBody>
          <a:bodyPr spcFirstLastPara="1" wrap="square" lIns="0" tIns="0" rIns="0" bIns="0" anchor="ctr" anchorCtr="0">
            <a:spAutoFit/>
          </a:bodyPr>
          <a:lstStyle/>
          <a:p>
            <a:pPr>
              <a:buSzPts val="800"/>
            </a:pPr>
            <a:r>
              <a:rPr lang="en-US" sz="800" dirty="0">
                <a:solidFill>
                  <a:srgbClr val="3F3F3F"/>
                </a:solidFill>
                <a:latin typeface="Roboto Light"/>
                <a:ea typeface="Roboto Light"/>
                <a:cs typeface="Roboto Light"/>
                <a:sym typeface="Roboto Light"/>
              </a:rPr>
              <a:t>Directory </a:t>
            </a:r>
            <a:endParaRPr sz="1400" dirty="0">
              <a:latin typeface="Roboto" panose="02000000000000000000" pitchFamily="2" charset="0"/>
              <a:ea typeface="Roboto" panose="02000000000000000000" pitchFamily="2" charset="0"/>
              <a:cs typeface="Roboto" panose="02000000000000000000" pitchFamily="2" charset="0"/>
            </a:endParaRPr>
          </a:p>
          <a:p>
            <a:pPr>
              <a:buSzPts val="800"/>
            </a:pPr>
            <a:r>
              <a:rPr lang="en-US" sz="800" dirty="0">
                <a:solidFill>
                  <a:srgbClr val="3F3F3F"/>
                </a:solidFill>
                <a:latin typeface="Roboto Light"/>
                <a:ea typeface="Roboto Light"/>
                <a:cs typeface="Roboto Light"/>
                <a:sym typeface="Roboto Light"/>
              </a:rPr>
              <a:t>Setup Job</a:t>
            </a:r>
            <a:endParaRPr sz="800" dirty="0">
              <a:solidFill>
                <a:srgbClr val="3F3F3F"/>
              </a:solidFill>
              <a:latin typeface="Roboto Light"/>
              <a:ea typeface="Roboto Light"/>
              <a:cs typeface="Roboto Light"/>
              <a:sym typeface="Roboto Light"/>
            </a:endParaRPr>
          </a:p>
        </p:txBody>
      </p:sp>
      <p:sp>
        <p:nvSpPr>
          <p:cNvPr id="64" name="Google Shape;1620;p68">
            <a:extLst>
              <a:ext uri="{FF2B5EF4-FFF2-40B4-BE49-F238E27FC236}">
                <a16:creationId xmlns:a16="http://schemas.microsoft.com/office/drawing/2014/main" id="{B47EAEBE-928B-2482-146A-55BD11DC1682}"/>
              </a:ext>
            </a:extLst>
          </p:cNvPr>
          <p:cNvSpPr txBox="1"/>
          <p:nvPr/>
        </p:nvSpPr>
        <p:spPr>
          <a:xfrm>
            <a:off x="7680527" y="5832051"/>
            <a:ext cx="753695" cy="246221"/>
          </a:xfrm>
          <a:prstGeom prst="rect">
            <a:avLst/>
          </a:prstGeom>
          <a:noFill/>
          <a:ln>
            <a:noFill/>
          </a:ln>
        </p:spPr>
        <p:txBody>
          <a:bodyPr spcFirstLastPara="1" wrap="square" lIns="0" tIns="0" rIns="0" bIns="0" anchor="ctr" anchorCtr="0">
            <a:spAutoFit/>
          </a:bodyPr>
          <a:lstStyle/>
          <a:p>
            <a:pPr>
              <a:buSzPts val="800"/>
            </a:pPr>
            <a:r>
              <a:rPr lang="en-US" sz="800" dirty="0">
                <a:solidFill>
                  <a:srgbClr val="3F3F3F"/>
                </a:solidFill>
                <a:latin typeface="Roboto Light"/>
                <a:ea typeface="Roboto Light"/>
                <a:cs typeface="Roboto Light"/>
                <a:sym typeface="Roboto Light"/>
              </a:rPr>
              <a:t>Data </a:t>
            </a:r>
            <a:endParaRPr sz="1400" dirty="0">
              <a:latin typeface="Roboto" panose="02000000000000000000" pitchFamily="2" charset="0"/>
              <a:ea typeface="Roboto" panose="02000000000000000000" pitchFamily="2" charset="0"/>
              <a:cs typeface="Roboto" panose="02000000000000000000" pitchFamily="2" charset="0"/>
            </a:endParaRPr>
          </a:p>
          <a:p>
            <a:pPr>
              <a:buSzPts val="800"/>
            </a:pPr>
            <a:r>
              <a:rPr lang="en-US" sz="800" dirty="0" err="1">
                <a:solidFill>
                  <a:srgbClr val="3F3F3F"/>
                </a:solidFill>
                <a:latin typeface="Roboto Light"/>
                <a:ea typeface="Roboto Light"/>
                <a:cs typeface="Roboto Light"/>
                <a:sym typeface="Roboto Light"/>
              </a:rPr>
              <a:t>Stagein</a:t>
            </a:r>
            <a:r>
              <a:rPr lang="en-US" sz="800" dirty="0">
                <a:solidFill>
                  <a:srgbClr val="3F3F3F"/>
                </a:solidFill>
                <a:latin typeface="Roboto Light"/>
                <a:ea typeface="Roboto Light"/>
                <a:cs typeface="Roboto Light"/>
                <a:sym typeface="Roboto Light"/>
              </a:rPr>
              <a:t> Job</a:t>
            </a:r>
            <a:endParaRPr sz="800" dirty="0">
              <a:solidFill>
                <a:srgbClr val="3F3F3F"/>
              </a:solidFill>
              <a:latin typeface="Roboto Light"/>
              <a:ea typeface="Roboto Light"/>
              <a:cs typeface="Roboto Light"/>
              <a:sym typeface="Roboto Light"/>
            </a:endParaRPr>
          </a:p>
        </p:txBody>
      </p:sp>
      <p:sp>
        <p:nvSpPr>
          <p:cNvPr id="65" name="Google Shape;1621;p68">
            <a:extLst>
              <a:ext uri="{FF2B5EF4-FFF2-40B4-BE49-F238E27FC236}">
                <a16:creationId xmlns:a16="http://schemas.microsoft.com/office/drawing/2014/main" id="{F748230E-C519-761C-A69B-1E60995BD5A0}"/>
              </a:ext>
            </a:extLst>
          </p:cNvPr>
          <p:cNvSpPr txBox="1"/>
          <p:nvPr/>
        </p:nvSpPr>
        <p:spPr>
          <a:xfrm>
            <a:off x="11131906" y="5484471"/>
            <a:ext cx="753695"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Pegasus Lite Compute Job</a:t>
            </a:r>
            <a:endParaRPr sz="800">
              <a:solidFill>
                <a:srgbClr val="3F3F3F"/>
              </a:solidFill>
              <a:latin typeface="Roboto Light"/>
              <a:ea typeface="Roboto Light"/>
              <a:cs typeface="Roboto Light"/>
              <a:sym typeface="Roboto Light"/>
            </a:endParaRPr>
          </a:p>
        </p:txBody>
      </p:sp>
      <p:sp>
        <p:nvSpPr>
          <p:cNvPr id="66" name="Google Shape;1622;p68">
            <a:extLst>
              <a:ext uri="{FF2B5EF4-FFF2-40B4-BE49-F238E27FC236}">
                <a16:creationId xmlns:a16="http://schemas.microsoft.com/office/drawing/2014/main" id="{C23BCE55-811A-8ADA-C0A3-F27AF3C1BA09}"/>
              </a:ext>
            </a:extLst>
          </p:cNvPr>
          <p:cNvSpPr txBox="1"/>
          <p:nvPr/>
        </p:nvSpPr>
        <p:spPr>
          <a:xfrm>
            <a:off x="8744866" y="5484470"/>
            <a:ext cx="753695" cy="246221"/>
          </a:xfrm>
          <a:prstGeom prst="rect">
            <a:avLst/>
          </a:prstGeom>
          <a:noFill/>
          <a:ln>
            <a:noFill/>
          </a:ln>
        </p:spPr>
        <p:txBody>
          <a:bodyPr spcFirstLastPara="1" wrap="square" lIns="0" tIns="0" rIns="0" bIns="0" anchor="ctr" anchorCtr="0">
            <a:spAutoFit/>
          </a:bodyPr>
          <a:lstStyle/>
          <a:p>
            <a:pPr>
              <a:buSzPts val="800"/>
            </a:pPr>
            <a:r>
              <a:rPr lang="en-US" sz="800" dirty="0">
                <a:solidFill>
                  <a:srgbClr val="3F3F3F"/>
                </a:solidFill>
                <a:latin typeface="Roboto Light"/>
                <a:ea typeface="Roboto Light"/>
                <a:cs typeface="Roboto Light"/>
                <a:sym typeface="Roboto Light"/>
              </a:rPr>
              <a:t>Data </a:t>
            </a:r>
            <a:endParaRPr sz="1400" dirty="0">
              <a:latin typeface="Roboto" panose="02000000000000000000" pitchFamily="2" charset="0"/>
              <a:ea typeface="Roboto" panose="02000000000000000000" pitchFamily="2" charset="0"/>
              <a:cs typeface="Roboto" panose="02000000000000000000" pitchFamily="2" charset="0"/>
            </a:endParaRPr>
          </a:p>
          <a:p>
            <a:pPr>
              <a:buSzPts val="800"/>
            </a:pPr>
            <a:r>
              <a:rPr lang="en-US" sz="800" dirty="0" err="1">
                <a:solidFill>
                  <a:srgbClr val="3F3F3F"/>
                </a:solidFill>
                <a:latin typeface="Roboto Light"/>
                <a:ea typeface="Roboto Light"/>
                <a:cs typeface="Roboto Light"/>
                <a:sym typeface="Roboto Light"/>
              </a:rPr>
              <a:t>Stageout</a:t>
            </a:r>
            <a:r>
              <a:rPr lang="en-US" sz="800" dirty="0">
                <a:solidFill>
                  <a:srgbClr val="3F3F3F"/>
                </a:solidFill>
                <a:latin typeface="Roboto Light"/>
                <a:ea typeface="Roboto Light"/>
                <a:cs typeface="Roboto Light"/>
                <a:sym typeface="Roboto Light"/>
              </a:rPr>
              <a:t> Job</a:t>
            </a:r>
            <a:endParaRPr sz="800" dirty="0">
              <a:solidFill>
                <a:srgbClr val="3F3F3F"/>
              </a:solidFill>
              <a:latin typeface="Roboto Light"/>
              <a:ea typeface="Roboto Light"/>
              <a:cs typeface="Roboto Light"/>
              <a:sym typeface="Roboto Light"/>
            </a:endParaRPr>
          </a:p>
        </p:txBody>
      </p:sp>
      <p:sp>
        <p:nvSpPr>
          <p:cNvPr id="67" name="Google Shape;1623;p68">
            <a:extLst>
              <a:ext uri="{FF2B5EF4-FFF2-40B4-BE49-F238E27FC236}">
                <a16:creationId xmlns:a16="http://schemas.microsoft.com/office/drawing/2014/main" id="{9E18047D-78EA-3C42-0C71-095744BB7262}"/>
              </a:ext>
            </a:extLst>
          </p:cNvPr>
          <p:cNvSpPr txBox="1"/>
          <p:nvPr/>
        </p:nvSpPr>
        <p:spPr>
          <a:xfrm>
            <a:off x="8729386" y="5832051"/>
            <a:ext cx="753695" cy="246221"/>
          </a:xfrm>
          <a:prstGeom prst="rect">
            <a:avLst/>
          </a:prstGeom>
          <a:noFill/>
          <a:ln>
            <a:noFill/>
          </a:ln>
        </p:spPr>
        <p:txBody>
          <a:bodyPr spcFirstLastPara="1" wrap="square" lIns="0" tIns="0" rIns="0" bIns="0" anchor="ctr" anchorCtr="0">
            <a:spAutoFit/>
          </a:bodyPr>
          <a:lstStyle/>
          <a:p>
            <a:pPr>
              <a:buSzPts val="800"/>
            </a:pPr>
            <a:r>
              <a:rPr lang="en-US" sz="800" dirty="0">
                <a:solidFill>
                  <a:srgbClr val="3F3F3F"/>
                </a:solidFill>
                <a:latin typeface="Roboto Light"/>
                <a:ea typeface="Roboto Light"/>
                <a:cs typeface="Roboto Light"/>
                <a:sym typeface="Roboto Light"/>
              </a:rPr>
              <a:t>Directory</a:t>
            </a:r>
            <a:endParaRPr sz="1400" dirty="0">
              <a:latin typeface="Roboto" panose="02000000000000000000" pitchFamily="2" charset="0"/>
              <a:ea typeface="Roboto" panose="02000000000000000000" pitchFamily="2" charset="0"/>
              <a:cs typeface="Roboto" panose="02000000000000000000" pitchFamily="2" charset="0"/>
            </a:endParaRPr>
          </a:p>
          <a:p>
            <a:pPr>
              <a:buSzPts val="800"/>
            </a:pPr>
            <a:r>
              <a:rPr lang="en-US" sz="800" dirty="0">
                <a:solidFill>
                  <a:srgbClr val="3F3F3F"/>
                </a:solidFill>
                <a:latin typeface="Roboto Light"/>
                <a:ea typeface="Roboto Light"/>
                <a:cs typeface="Roboto Light"/>
                <a:sym typeface="Roboto Light"/>
              </a:rPr>
              <a:t>Cleanup Job</a:t>
            </a:r>
            <a:endParaRPr sz="800" dirty="0">
              <a:solidFill>
                <a:srgbClr val="3F3F3F"/>
              </a:solidFill>
              <a:latin typeface="Roboto Light"/>
              <a:ea typeface="Roboto Light"/>
              <a:cs typeface="Roboto Light"/>
              <a:sym typeface="Roboto Light"/>
            </a:endParaRPr>
          </a:p>
        </p:txBody>
      </p:sp>
      <p:sp>
        <p:nvSpPr>
          <p:cNvPr id="68" name="Google Shape;1624;p68">
            <a:extLst>
              <a:ext uri="{FF2B5EF4-FFF2-40B4-BE49-F238E27FC236}">
                <a16:creationId xmlns:a16="http://schemas.microsoft.com/office/drawing/2014/main" id="{4B45A360-3DEF-DBEC-334E-6130ECCDA685}"/>
              </a:ext>
            </a:extLst>
          </p:cNvPr>
          <p:cNvSpPr txBox="1"/>
          <p:nvPr/>
        </p:nvSpPr>
        <p:spPr>
          <a:xfrm>
            <a:off x="11131904" y="5830880"/>
            <a:ext cx="753696"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Worker Node </a:t>
            </a:r>
            <a:endParaRPr sz="800">
              <a:solidFill>
                <a:srgbClr val="3F3F3F"/>
              </a:solidFill>
              <a:latin typeface="Roboto Light"/>
              <a:ea typeface="Roboto Light"/>
              <a:cs typeface="Roboto Light"/>
              <a:sym typeface="Roboto Light"/>
            </a:endParaRPr>
          </a:p>
          <a:p>
            <a:pPr>
              <a:buSzPts val="800"/>
            </a:pPr>
            <a:r>
              <a:rPr lang="en-US" sz="800">
                <a:solidFill>
                  <a:srgbClr val="3F3F3F"/>
                </a:solidFill>
                <a:latin typeface="Roboto Light"/>
                <a:ea typeface="Roboto Light"/>
                <a:cs typeface="Roboto Light"/>
                <a:sym typeface="Roboto Light"/>
              </a:rPr>
              <a:t>(WN)</a:t>
            </a:r>
            <a:endParaRPr sz="800">
              <a:solidFill>
                <a:srgbClr val="3F3F3F"/>
              </a:solidFill>
              <a:latin typeface="Roboto Light"/>
              <a:ea typeface="Roboto Light"/>
              <a:cs typeface="Roboto Light"/>
              <a:sym typeface="Roboto Light"/>
            </a:endParaRPr>
          </a:p>
        </p:txBody>
      </p:sp>
      <p:sp>
        <p:nvSpPr>
          <p:cNvPr id="69" name="Google Shape;1625;p68">
            <a:extLst>
              <a:ext uri="{FF2B5EF4-FFF2-40B4-BE49-F238E27FC236}">
                <a16:creationId xmlns:a16="http://schemas.microsoft.com/office/drawing/2014/main" id="{2AA7823B-FA30-61D8-0195-947A836B36AF}"/>
              </a:ext>
            </a:extLst>
          </p:cNvPr>
          <p:cNvSpPr/>
          <p:nvPr/>
        </p:nvSpPr>
        <p:spPr>
          <a:xfrm>
            <a:off x="5718526" y="5061759"/>
            <a:ext cx="6266037" cy="313620"/>
          </a:xfrm>
          <a:prstGeom prst="round2SameRect">
            <a:avLst>
              <a:gd name="adj1" fmla="val 16667"/>
              <a:gd name="adj2" fmla="val 0"/>
            </a:avLst>
          </a:prstGeom>
          <a:gradFill>
            <a:gsLst>
              <a:gs pos="0">
                <a:schemeClr val="lt2"/>
              </a:gs>
              <a:gs pos="100000">
                <a:srgbClr val="D8D8D8"/>
              </a:gs>
            </a:gsLst>
            <a:path path="circle">
              <a:fillToRect l="50000" t="50000" r="50000" b="50000"/>
            </a:path>
            <a:tileRect/>
          </a:gradFill>
          <a:ln>
            <a:noFill/>
          </a:ln>
        </p:spPr>
        <p:txBody>
          <a:bodyPr spcFirstLastPara="1" wrap="square" lIns="0" tIns="0" rIns="0" bIns="0" anchor="ctr" anchorCtr="0">
            <a:noAutofit/>
          </a:bodyPr>
          <a:lstStyle/>
          <a:p>
            <a:pPr algn="ctr">
              <a:buSzPts val="1050"/>
            </a:pPr>
            <a:r>
              <a:rPr lang="en-US" sz="1051" b="1">
                <a:solidFill>
                  <a:srgbClr val="3F3F3F"/>
                </a:solidFill>
                <a:latin typeface="Roboto"/>
                <a:ea typeface="Roboto"/>
                <a:cs typeface="Roboto"/>
                <a:sym typeface="Roboto"/>
              </a:rPr>
              <a:t>LEGEND</a:t>
            </a:r>
            <a:endParaRPr sz="1051" b="1">
              <a:solidFill>
                <a:srgbClr val="3F3F3F"/>
              </a:solidFill>
              <a:latin typeface="Roboto"/>
              <a:ea typeface="Roboto"/>
              <a:cs typeface="Roboto"/>
              <a:sym typeface="Roboto"/>
            </a:endParaRPr>
          </a:p>
        </p:txBody>
      </p:sp>
      <p:sp>
        <p:nvSpPr>
          <p:cNvPr id="70" name="Google Shape;1626;p68">
            <a:extLst>
              <a:ext uri="{FF2B5EF4-FFF2-40B4-BE49-F238E27FC236}">
                <a16:creationId xmlns:a16="http://schemas.microsoft.com/office/drawing/2014/main" id="{C7D698C2-1765-901A-381D-3052045E45FF}"/>
              </a:ext>
            </a:extLst>
          </p:cNvPr>
          <p:cNvSpPr/>
          <p:nvPr/>
        </p:nvSpPr>
        <p:spPr>
          <a:xfrm>
            <a:off x="9575791" y="5507656"/>
            <a:ext cx="199851" cy="199851"/>
          </a:xfrm>
          <a:prstGeom prst="ellipse">
            <a:avLst/>
          </a:prstGeom>
          <a:solidFill>
            <a:srgbClr val="FF7C80"/>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71" name="Google Shape;1627;p68">
            <a:extLst>
              <a:ext uri="{FF2B5EF4-FFF2-40B4-BE49-F238E27FC236}">
                <a16:creationId xmlns:a16="http://schemas.microsoft.com/office/drawing/2014/main" id="{5D41973A-5B14-BFBE-3BC2-1D235CB71EC5}"/>
              </a:ext>
            </a:extLst>
          </p:cNvPr>
          <p:cNvSpPr/>
          <p:nvPr/>
        </p:nvSpPr>
        <p:spPr>
          <a:xfrm>
            <a:off x="9575791" y="5855236"/>
            <a:ext cx="199851" cy="199851"/>
          </a:xfrm>
          <a:prstGeom prst="ellipse">
            <a:avLst/>
          </a:prstGeom>
          <a:solidFill>
            <a:srgbClr val="FF5050"/>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72" name="Google Shape;1628;p68">
            <a:extLst>
              <a:ext uri="{FF2B5EF4-FFF2-40B4-BE49-F238E27FC236}">
                <a16:creationId xmlns:a16="http://schemas.microsoft.com/office/drawing/2014/main" id="{9AEED68D-0A4B-B24B-02FA-D51E0EF87FBB}"/>
              </a:ext>
            </a:extLst>
          </p:cNvPr>
          <p:cNvSpPr txBox="1"/>
          <p:nvPr/>
        </p:nvSpPr>
        <p:spPr>
          <a:xfrm>
            <a:off x="9878463" y="5484470"/>
            <a:ext cx="753695" cy="246221"/>
          </a:xfrm>
          <a:prstGeom prst="rect">
            <a:avLst/>
          </a:prstGeom>
          <a:noFill/>
          <a:ln>
            <a:noFill/>
          </a:ln>
        </p:spPr>
        <p:txBody>
          <a:bodyPr spcFirstLastPara="1" wrap="square" lIns="0" tIns="0" rIns="0" bIns="0" anchor="ctr" anchorCtr="0">
            <a:spAutoFit/>
          </a:bodyPr>
          <a:lstStyle/>
          <a:p>
            <a:pPr>
              <a:buSzPts val="800"/>
            </a:pPr>
            <a:r>
              <a:rPr lang="en-US" sz="800" dirty="0">
                <a:solidFill>
                  <a:srgbClr val="3F3F3F"/>
                </a:solidFill>
                <a:latin typeface="Roboto Light"/>
                <a:ea typeface="Roboto Light"/>
                <a:cs typeface="Roboto Light"/>
                <a:sym typeface="Roboto Light"/>
              </a:rPr>
              <a:t>Check</a:t>
            </a:r>
            <a:endParaRPr sz="1400" dirty="0">
              <a:latin typeface="Roboto" panose="02000000000000000000" pitchFamily="2" charset="0"/>
              <a:ea typeface="Roboto" panose="02000000000000000000" pitchFamily="2" charset="0"/>
              <a:cs typeface="Roboto" panose="02000000000000000000" pitchFamily="2" charset="0"/>
            </a:endParaRPr>
          </a:p>
          <a:p>
            <a:pPr>
              <a:buSzPts val="800"/>
            </a:pPr>
            <a:r>
              <a:rPr lang="en-US" sz="800" dirty="0">
                <a:solidFill>
                  <a:srgbClr val="3F3F3F"/>
                </a:solidFill>
                <a:latin typeface="Roboto Light"/>
                <a:ea typeface="Roboto Light"/>
                <a:cs typeface="Roboto Light"/>
                <a:sym typeface="Roboto Light"/>
              </a:rPr>
              <a:t>Integrity Job</a:t>
            </a:r>
            <a:endParaRPr sz="800" dirty="0">
              <a:solidFill>
                <a:srgbClr val="3F3F3F"/>
              </a:solidFill>
              <a:latin typeface="Roboto Light"/>
              <a:ea typeface="Roboto Light"/>
              <a:cs typeface="Roboto Light"/>
              <a:sym typeface="Roboto Light"/>
            </a:endParaRPr>
          </a:p>
        </p:txBody>
      </p:sp>
      <p:sp>
        <p:nvSpPr>
          <p:cNvPr id="73" name="Google Shape;1629;p68">
            <a:extLst>
              <a:ext uri="{FF2B5EF4-FFF2-40B4-BE49-F238E27FC236}">
                <a16:creationId xmlns:a16="http://schemas.microsoft.com/office/drawing/2014/main" id="{1154F351-C65C-C73C-6818-0C252FF46A13}"/>
              </a:ext>
            </a:extLst>
          </p:cNvPr>
          <p:cNvSpPr txBox="1"/>
          <p:nvPr/>
        </p:nvSpPr>
        <p:spPr>
          <a:xfrm>
            <a:off x="9862982" y="5832048"/>
            <a:ext cx="753695" cy="24622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Checksum Generation Job</a:t>
            </a:r>
            <a:endParaRPr sz="800">
              <a:solidFill>
                <a:srgbClr val="3F3F3F"/>
              </a:solidFill>
              <a:latin typeface="Roboto Light"/>
              <a:ea typeface="Roboto Light"/>
              <a:cs typeface="Roboto Light"/>
              <a:sym typeface="Roboto Light"/>
            </a:endParaRPr>
          </a:p>
        </p:txBody>
      </p:sp>
      <p:sp>
        <p:nvSpPr>
          <p:cNvPr id="74" name="Google Shape;1630;p68">
            <a:extLst>
              <a:ext uri="{FF2B5EF4-FFF2-40B4-BE49-F238E27FC236}">
                <a16:creationId xmlns:a16="http://schemas.microsoft.com/office/drawing/2014/main" id="{FE0C1714-F980-D718-DF83-CD0EF827D6E2}"/>
              </a:ext>
            </a:extLst>
          </p:cNvPr>
          <p:cNvSpPr txBox="1"/>
          <p:nvPr/>
        </p:nvSpPr>
        <p:spPr>
          <a:xfrm>
            <a:off x="6613876" y="5484470"/>
            <a:ext cx="657645" cy="246221"/>
          </a:xfrm>
          <a:prstGeom prst="rect">
            <a:avLst/>
          </a:prstGeom>
          <a:noFill/>
          <a:ln>
            <a:noFill/>
          </a:ln>
        </p:spPr>
        <p:txBody>
          <a:bodyPr spcFirstLastPara="1" wrap="square" lIns="0" tIns="0" rIns="0" bIns="0" anchor="ctr" anchorCtr="0">
            <a:spAutoFit/>
          </a:bodyPr>
          <a:lstStyle/>
          <a:p>
            <a:pPr>
              <a:buSzPts val="800"/>
            </a:pPr>
            <a:r>
              <a:rPr lang="en-US" sz="800" dirty="0">
                <a:solidFill>
                  <a:srgbClr val="3F3F3F"/>
                </a:solidFill>
                <a:latin typeface="Roboto Light"/>
                <a:ea typeface="Roboto Light"/>
                <a:cs typeface="Roboto Light"/>
                <a:sym typeface="Roboto Light"/>
              </a:rPr>
              <a:t>Task flow +</a:t>
            </a:r>
            <a:endParaRPr sz="1400" dirty="0">
              <a:latin typeface="Roboto" panose="02000000000000000000" pitchFamily="2" charset="0"/>
              <a:ea typeface="Roboto" panose="02000000000000000000" pitchFamily="2" charset="0"/>
              <a:cs typeface="Roboto" panose="02000000000000000000" pitchFamily="2" charset="0"/>
            </a:endParaRPr>
          </a:p>
          <a:p>
            <a:pPr>
              <a:buSzPts val="800"/>
            </a:pPr>
            <a:r>
              <a:rPr lang="en-US" sz="800" dirty="0">
                <a:solidFill>
                  <a:srgbClr val="3F3F3F"/>
                </a:solidFill>
                <a:latin typeface="Roboto Light"/>
                <a:ea typeface="Roboto Light"/>
                <a:cs typeface="Roboto Light"/>
                <a:sym typeface="Roboto Light"/>
              </a:rPr>
              <a:t>Checksums</a:t>
            </a:r>
            <a:endParaRPr sz="800" dirty="0">
              <a:solidFill>
                <a:srgbClr val="3F3F3F"/>
              </a:solidFill>
              <a:latin typeface="Roboto Light"/>
              <a:ea typeface="Roboto Light"/>
              <a:cs typeface="Roboto Light"/>
              <a:sym typeface="Roboto Light"/>
            </a:endParaRPr>
          </a:p>
        </p:txBody>
      </p:sp>
      <p:sp>
        <p:nvSpPr>
          <p:cNvPr id="75" name="Google Shape;1631;p68">
            <a:extLst>
              <a:ext uri="{FF2B5EF4-FFF2-40B4-BE49-F238E27FC236}">
                <a16:creationId xmlns:a16="http://schemas.microsoft.com/office/drawing/2014/main" id="{7A2E43A8-E9C6-A1F2-E122-4E7A4A77AEAD}"/>
              </a:ext>
            </a:extLst>
          </p:cNvPr>
          <p:cNvSpPr txBox="1"/>
          <p:nvPr/>
        </p:nvSpPr>
        <p:spPr>
          <a:xfrm>
            <a:off x="6608716" y="5893605"/>
            <a:ext cx="657645" cy="123111"/>
          </a:xfrm>
          <a:prstGeom prst="rect">
            <a:avLst/>
          </a:prstGeom>
          <a:noFill/>
          <a:ln>
            <a:noFill/>
          </a:ln>
        </p:spPr>
        <p:txBody>
          <a:bodyPr spcFirstLastPara="1" wrap="square" lIns="0" tIns="0" rIns="0" bIns="0" anchor="ctr" anchorCtr="0">
            <a:spAutoFit/>
          </a:bodyPr>
          <a:lstStyle/>
          <a:p>
            <a:pPr>
              <a:buSzPts val="800"/>
            </a:pPr>
            <a:r>
              <a:rPr lang="en-US" sz="800">
                <a:solidFill>
                  <a:srgbClr val="3F3F3F"/>
                </a:solidFill>
                <a:latin typeface="Roboto Light"/>
                <a:ea typeface="Roboto Light"/>
                <a:cs typeface="Roboto Light"/>
                <a:sym typeface="Roboto Light"/>
              </a:rPr>
              <a:t>Data Flow</a:t>
            </a:r>
            <a:endParaRPr sz="800">
              <a:solidFill>
                <a:srgbClr val="3F3F3F"/>
              </a:solidFill>
              <a:latin typeface="Roboto Light"/>
              <a:ea typeface="Roboto Light"/>
              <a:cs typeface="Roboto Light"/>
              <a:sym typeface="Roboto Light"/>
            </a:endParaRPr>
          </a:p>
        </p:txBody>
      </p:sp>
      <p:cxnSp>
        <p:nvCxnSpPr>
          <p:cNvPr id="76" name="Google Shape;1632;p68">
            <a:extLst>
              <a:ext uri="{FF2B5EF4-FFF2-40B4-BE49-F238E27FC236}">
                <a16:creationId xmlns:a16="http://schemas.microsoft.com/office/drawing/2014/main" id="{C6B00ACC-4849-3985-09A2-270E30288EDB}"/>
              </a:ext>
            </a:extLst>
          </p:cNvPr>
          <p:cNvCxnSpPr/>
          <p:nvPr/>
        </p:nvCxnSpPr>
        <p:spPr>
          <a:xfrm>
            <a:off x="5917813" y="5955159"/>
            <a:ext cx="537257" cy="0"/>
          </a:xfrm>
          <a:prstGeom prst="straightConnector1">
            <a:avLst/>
          </a:prstGeom>
          <a:noFill/>
          <a:ln w="12700" cap="flat" cmpd="sng">
            <a:solidFill>
              <a:srgbClr val="3F3F3F"/>
            </a:solidFill>
            <a:prstDash val="dash"/>
            <a:round/>
            <a:headEnd type="none" w="sm" len="sm"/>
            <a:tailEnd type="triangle" w="med" len="med"/>
          </a:ln>
        </p:spPr>
      </p:cxnSp>
      <p:cxnSp>
        <p:nvCxnSpPr>
          <p:cNvPr id="77" name="Google Shape;1633;p68">
            <a:extLst>
              <a:ext uri="{FF2B5EF4-FFF2-40B4-BE49-F238E27FC236}">
                <a16:creationId xmlns:a16="http://schemas.microsoft.com/office/drawing/2014/main" id="{CD76449C-B51B-C9E3-CF17-3E0F19D61DC9}"/>
              </a:ext>
            </a:extLst>
          </p:cNvPr>
          <p:cNvCxnSpPr/>
          <p:nvPr/>
        </p:nvCxnSpPr>
        <p:spPr>
          <a:xfrm>
            <a:off x="5917813" y="5607579"/>
            <a:ext cx="537257" cy="0"/>
          </a:xfrm>
          <a:prstGeom prst="straightConnector1">
            <a:avLst/>
          </a:prstGeom>
          <a:noFill/>
          <a:ln w="12700" cap="flat" cmpd="sng">
            <a:solidFill>
              <a:srgbClr val="A5A5A5"/>
            </a:solidFill>
            <a:prstDash val="lgDash"/>
            <a:round/>
            <a:headEnd type="triangle" w="med" len="med"/>
            <a:tailEnd type="triangle" w="med" len="med"/>
          </a:ln>
        </p:spPr>
      </p:cxnSp>
      <p:sp>
        <p:nvSpPr>
          <p:cNvPr id="78" name="Google Shape;1634;p68">
            <a:extLst>
              <a:ext uri="{FF2B5EF4-FFF2-40B4-BE49-F238E27FC236}">
                <a16:creationId xmlns:a16="http://schemas.microsoft.com/office/drawing/2014/main" id="{4C68DD28-9911-AD80-7CD8-FEDCD40AFACF}"/>
              </a:ext>
            </a:extLst>
          </p:cNvPr>
          <p:cNvSpPr txBox="1"/>
          <p:nvPr/>
        </p:nvSpPr>
        <p:spPr>
          <a:xfrm>
            <a:off x="7522318" y="3014238"/>
            <a:ext cx="992951" cy="161711"/>
          </a:xfrm>
          <a:prstGeom prst="rect">
            <a:avLst/>
          </a:prstGeom>
          <a:noFill/>
          <a:ln>
            <a:noFill/>
          </a:ln>
        </p:spPr>
        <p:txBody>
          <a:bodyPr spcFirstLastPara="1" wrap="square" lIns="0" tIns="0" rIns="0" bIns="0" anchor="ctr" anchorCtr="0">
            <a:spAutoFit/>
          </a:bodyPr>
          <a:lstStyle/>
          <a:p>
            <a:pPr>
              <a:buSzPts val="1050"/>
            </a:pPr>
            <a:r>
              <a:rPr lang="en-US" sz="1051" b="1">
                <a:solidFill>
                  <a:srgbClr val="6CAF27"/>
                </a:solidFill>
                <a:latin typeface="Roboto"/>
                <a:ea typeface="Roboto"/>
                <a:cs typeface="Roboto"/>
                <a:sym typeface="Roboto"/>
              </a:rPr>
              <a:t>Compute Site n</a:t>
            </a:r>
            <a:endParaRPr sz="1051" b="1">
              <a:solidFill>
                <a:srgbClr val="6CAF27"/>
              </a:solidFill>
              <a:latin typeface="Roboto"/>
              <a:ea typeface="Roboto"/>
              <a:cs typeface="Roboto"/>
              <a:sym typeface="Roboto"/>
            </a:endParaRPr>
          </a:p>
        </p:txBody>
      </p:sp>
      <p:cxnSp>
        <p:nvCxnSpPr>
          <p:cNvPr id="79" name="Google Shape;1635;p68">
            <a:extLst>
              <a:ext uri="{FF2B5EF4-FFF2-40B4-BE49-F238E27FC236}">
                <a16:creationId xmlns:a16="http://schemas.microsoft.com/office/drawing/2014/main" id="{E99031D5-5A75-1D69-8F5F-323F8ACE012A}"/>
              </a:ext>
            </a:extLst>
          </p:cNvPr>
          <p:cNvCxnSpPr/>
          <p:nvPr/>
        </p:nvCxnSpPr>
        <p:spPr>
          <a:xfrm>
            <a:off x="7861399" y="4271189"/>
            <a:ext cx="572567" cy="0"/>
          </a:xfrm>
          <a:prstGeom prst="straightConnector1">
            <a:avLst/>
          </a:prstGeom>
          <a:noFill/>
          <a:ln w="12700" cap="flat" cmpd="sng">
            <a:solidFill>
              <a:srgbClr val="BFBFBF"/>
            </a:solidFill>
            <a:prstDash val="solid"/>
            <a:round/>
            <a:headEnd type="none" w="sm" len="sm"/>
            <a:tailEnd type="none" w="sm" len="sm"/>
          </a:ln>
        </p:spPr>
      </p:cxnSp>
      <p:grpSp>
        <p:nvGrpSpPr>
          <p:cNvPr id="80" name="Google Shape;1636;p68">
            <a:extLst>
              <a:ext uri="{FF2B5EF4-FFF2-40B4-BE49-F238E27FC236}">
                <a16:creationId xmlns:a16="http://schemas.microsoft.com/office/drawing/2014/main" id="{93184880-A7DA-0191-1770-ABF18D5B0AD3}"/>
              </a:ext>
            </a:extLst>
          </p:cNvPr>
          <p:cNvGrpSpPr/>
          <p:nvPr/>
        </p:nvGrpSpPr>
        <p:grpSpPr>
          <a:xfrm>
            <a:off x="7523356" y="4027503"/>
            <a:ext cx="480125" cy="571442"/>
            <a:chOff x="2700529" y="5095926"/>
            <a:chExt cx="376960" cy="448655"/>
          </a:xfrm>
        </p:grpSpPr>
        <p:grpSp>
          <p:nvGrpSpPr>
            <p:cNvPr id="81" name="Google Shape;1637;p68">
              <a:extLst>
                <a:ext uri="{FF2B5EF4-FFF2-40B4-BE49-F238E27FC236}">
                  <a16:creationId xmlns:a16="http://schemas.microsoft.com/office/drawing/2014/main" id="{71EAA954-E1E8-B91B-6AC8-750EFFEEA8FA}"/>
                </a:ext>
              </a:extLst>
            </p:cNvPr>
            <p:cNvGrpSpPr/>
            <p:nvPr/>
          </p:nvGrpSpPr>
          <p:grpSpPr>
            <a:xfrm>
              <a:off x="2700529" y="5095926"/>
              <a:ext cx="376960" cy="448655"/>
              <a:chOff x="2939671" y="4395131"/>
              <a:chExt cx="376960" cy="448655"/>
            </a:xfrm>
          </p:grpSpPr>
          <p:grpSp>
            <p:nvGrpSpPr>
              <p:cNvPr id="83" name="Google Shape;1638;p68">
                <a:extLst>
                  <a:ext uri="{FF2B5EF4-FFF2-40B4-BE49-F238E27FC236}">
                    <a16:creationId xmlns:a16="http://schemas.microsoft.com/office/drawing/2014/main" id="{D0E7FBFE-F26F-099B-1E2F-B6D4FEB533CD}"/>
                  </a:ext>
                </a:extLst>
              </p:cNvPr>
              <p:cNvGrpSpPr/>
              <p:nvPr/>
            </p:nvGrpSpPr>
            <p:grpSpPr>
              <a:xfrm>
                <a:off x="3040778" y="4395131"/>
                <a:ext cx="275853" cy="376767"/>
                <a:chOff x="3040778" y="4395131"/>
                <a:chExt cx="275853" cy="376767"/>
              </a:xfrm>
            </p:grpSpPr>
            <p:sp>
              <p:nvSpPr>
                <p:cNvPr id="99" name="Google Shape;1639;p68">
                  <a:extLst>
                    <a:ext uri="{FF2B5EF4-FFF2-40B4-BE49-F238E27FC236}">
                      <a16:creationId xmlns:a16="http://schemas.microsoft.com/office/drawing/2014/main" id="{DCBA0DFA-5F69-DB10-A58F-A9E11E72B28A}"/>
                    </a:ext>
                  </a:extLst>
                </p:cNvPr>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00" name="Google Shape;1640;p68">
                  <a:extLst>
                    <a:ext uri="{FF2B5EF4-FFF2-40B4-BE49-F238E27FC236}">
                      <a16:creationId xmlns:a16="http://schemas.microsoft.com/office/drawing/2014/main" id="{CA8687B8-0195-9C47-EE09-433EA34534BF}"/>
                    </a:ext>
                  </a:extLst>
                </p:cNvPr>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01" name="Google Shape;1641;p68">
                  <a:extLst>
                    <a:ext uri="{FF2B5EF4-FFF2-40B4-BE49-F238E27FC236}">
                      <a16:creationId xmlns:a16="http://schemas.microsoft.com/office/drawing/2014/main" id="{CDE27A23-8B69-AF8C-90FB-3A8C868F3BD7}"/>
                    </a:ext>
                  </a:extLst>
                </p:cNvPr>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02" name="Google Shape;1642;p68">
                  <a:extLst>
                    <a:ext uri="{FF2B5EF4-FFF2-40B4-BE49-F238E27FC236}">
                      <a16:creationId xmlns:a16="http://schemas.microsoft.com/office/drawing/2014/main" id="{416C0BCB-38C1-1595-2507-F05ED0A5958E}"/>
                    </a:ext>
                  </a:extLst>
                </p:cNvPr>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03" name="Google Shape;1643;p68">
                  <a:extLst>
                    <a:ext uri="{FF2B5EF4-FFF2-40B4-BE49-F238E27FC236}">
                      <a16:creationId xmlns:a16="http://schemas.microsoft.com/office/drawing/2014/main" id="{71BC243E-D5E6-F088-A774-1DC37BEBE339}"/>
                    </a:ext>
                  </a:extLst>
                </p:cNvPr>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04" name="Google Shape;1644;p68">
                  <a:extLst>
                    <a:ext uri="{FF2B5EF4-FFF2-40B4-BE49-F238E27FC236}">
                      <a16:creationId xmlns:a16="http://schemas.microsoft.com/office/drawing/2014/main" id="{DDD6CAD3-D569-AFF9-6E4A-2E74FED17D66}"/>
                    </a:ext>
                  </a:extLst>
                </p:cNvPr>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05" name="Google Shape;1645;p68">
                  <a:extLst>
                    <a:ext uri="{FF2B5EF4-FFF2-40B4-BE49-F238E27FC236}">
                      <a16:creationId xmlns:a16="http://schemas.microsoft.com/office/drawing/2014/main" id="{4A2A0BEF-882F-6498-6CAF-188BC26FBFD6}"/>
                    </a:ext>
                  </a:extLst>
                </p:cNvPr>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06" name="Google Shape;1646;p68">
                  <a:extLst>
                    <a:ext uri="{FF2B5EF4-FFF2-40B4-BE49-F238E27FC236}">
                      <a16:creationId xmlns:a16="http://schemas.microsoft.com/office/drawing/2014/main" id="{78990268-E5B2-3DB5-566A-53189CB5B63B}"/>
                    </a:ext>
                  </a:extLst>
                </p:cNvPr>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07" name="Google Shape;1647;p68">
                  <a:extLst>
                    <a:ext uri="{FF2B5EF4-FFF2-40B4-BE49-F238E27FC236}">
                      <a16:creationId xmlns:a16="http://schemas.microsoft.com/office/drawing/2014/main" id="{44D989E6-0ADB-6D82-28F8-BC3E6667818E}"/>
                    </a:ext>
                  </a:extLst>
                </p:cNvPr>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84" name="Google Shape;1648;p68">
                <a:extLst>
                  <a:ext uri="{FF2B5EF4-FFF2-40B4-BE49-F238E27FC236}">
                    <a16:creationId xmlns:a16="http://schemas.microsoft.com/office/drawing/2014/main" id="{8C9C5DB6-B213-D4AE-E33D-8DBB1D75C836}"/>
                  </a:ext>
                </a:extLst>
              </p:cNvPr>
              <p:cNvGrpSpPr/>
              <p:nvPr/>
            </p:nvGrpSpPr>
            <p:grpSpPr>
              <a:xfrm>
                <a:off x="2939671" y="4689883"/>
                <a:ext cx="145155" cy="153903"/>
                <a:chOff x="5967413" y="-3362325"/>
                <a:chExt cx="1133475" cy="1454150"/>
              </a:xfrm>
            </p:grpSpPr>
            <p:sp>
              <p:nvSpPr>
                <p:cNvPr id="85" name="Google Shape;1649;p68">
                  <a:extLst>
                    <a:ext uri="{FF2B5EF4-FFF2-40B4-BE49-F238E27FC236}">
                      <a16:creationId xmlns:a16="http://schemas.microsoft.com/office/drawing/2014/main" id="{C4717804-4105-B406-9D57-97CD9AE9E298}"/>
                    </a:ext>
                  </a:extLst>
                </p:cNvPr>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86" name="Google Shape;1650;p68">
                  <a:extLst>
                    <a:ext uri="{FF2B5EF4-FFF2-40B4-BE49-F238E27FC236}">
                      <a16:creationId xmlns:a16="http://schemas.microsoft.com/office/drawing/2014/main" id="{427668F7-6247-6286-0380-FF62ACC6B99D}"/>
                    </a:ext>
                  </a:extLst>
                </p:cNvPr>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87" name="Google Shape;1651;p68">
                  <a:extLst>
                    <a:ext uri="{FF2B5EF4-FFF2-40B4-BE49-F238E27FC236}">
                      <a16:creationId xmlns:a16="http://schemas.microsoft.com/office/drawing/2014/main" id="{8C56995F-8D1E-6D40-A4A1-9AC92488FAAA}"/>
                    </a:ext>
                  </a:extLst>
                </p:cNvPr>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88" name="Google Shape;1652;p68">
                  <a:extLst>
                    <a:ext uri="{FF2B5EF4-FFF2-40B4-BE49-F238E27FC236}">
                      <a16:creationId xmlns:a16="http://schemas.microsoft.com/office/drawing/2014/main" id="{F52C56CC-B1E7-A9D1-26E8-72B28837492A}"/>
                    </a:ext>
                  </a:extLst>
                </p:cNvPr>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89" name="Google Shape;1653;p68">
                  <a:extLst>
                    <a:ext uri="{FF2B5EF4-FFF2-40B4-BE49-F238E27FC236}">
                      <a16:creationId xmlns:a16="http://schemas.microsoft.com/office/drawing/2014/main" id="{D5F32997-0D5E-E625-31CB-F77175F9867F}"/>
                    </a:ext>
                  </a:extLst>
                </p:cNvPr>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90" name="Google Shape;1654;p68">
                  <a:extLst>
                    <a:ext uri="{FF2B5EF4-FFF2-40B4-BE49-F238E27FC236}">
                      <a16:creationId xmlns:a16="http://schemas.microsoft.com/office/drawing/2014/main" id="{C5DC225B-BC16-D17D-1EFB-C1A65D7F2F3E}"/>
                    </a:ext>
                  </a:extLst>
                </p:cNvPr>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91" name="Google Shape;1655;p68">
                  <a:extLst>
                    <a:ext uri="{FF2B5EF4-FFF2-40B4-BE49-F238E27FC236}">
                      <a16:creationId xmlns:a16="http://schemas.microsoft.com/office/drawing/2014/main" id="{54F73710-A2E0-4BED-2AA1-13EE74BAA421}"/>
                    </a:ext>
                  </a:extLst>
                </p:cNvPr>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92" name="Google Shape;1656;p68">
                  <a:extLst>
                    <a:ext uri="{FF2B5EF4-FFF2-40B4-BE49-F238E27FC236}">
                      <a16:creationId xmlns:a16="http://schemas.microsoft.com/office/drawing/2014/main" id="{32BA2FFE-68AA-53F0-3DA4-AA0877FD4D11}"/>
                    </a:ext>
                  </a:extLst>
                </p:cNvPr>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93" name="Google Shape;1657;p68">
                  <a:extLst>
                    <a:ext uri="{FF2B5EF4-FFF2-40B4-BE49-F238E27FC236}">
                      <a16:creationId xmlns:a16="http://schemas.microsoft.com/office/drawing/2014/main" id="{D639594F-6A78-FD97-251B-F5CB99ECB53F}"/>
                    </a:ext>
                  </a:extLst>
                </p:cNvPr>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94" name="Google Shape;1658;p68">
                  <a:extLst>
                    <a:ext uri="{FF2B5EF4-FFF2-40B4-BE49-F238E27FC236}">
                      <a16:creationId xmlns:a16="http://schemas.microsoft.com/office/drawing/2014/main" id="{E9256246-81C5-F38C-A80B-C55DE3DBA60D}"/>
                    </a:ext>
                  </a:extLst>
                </p:cNvPr>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95" name="Google Shape;1659;p68">
                  <a:extLst>
                    <a:ext uri="{FF2B5EF4-FFF2-40B4-BE49-F238E27FC236}">
                      <a16:creationId xmlns:a16="http://schemas.microsoft.com/office/drawing/2014/main" id="{130E427C-67D3-F3E5-2FA0-C6D4E3AA0B9B}"/>
                    </a:ext>
                  </a:extLst>
                </p:cNvPr>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96" name="Google Shape;1660;p68">
                  <a:extLst>
                    <a:ext uri="{FF2B5EF4-FFF2-40B4-BE49-F238E27FC236}">
                      <a16:creationId xmlns:a16="http://schemas.microsoft.com/office/drawing/2014/main" id="{0D257EAD-7B5E-6478-B58D-E32E9D03C5A1}"/>
                    </a:ext>
                  </a:extLst>
                </p:cNvPr>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97" name="Google Shape;1661;p68">
                  <a:extLst>
                    <a:ext uri="{FF2B5EF4-FFF2-40B4-BE49-F238E27FC236}">
                      <a16:creationId xmlns:a16="http://schemas.microsoft.com/office/drawing/2014/main" id="{A8DD1D2B-4BE0-E904-11E4-59F58B4E884B}"/>
                    </a:ext>
                  </a:extLst>
                </p:cNvPr>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98" name="Google Shape;1662;p68">
                  <a:extLst>
                    <a:ext uri="{FF2B5EF4-FFF2-40B4-BE49-F238E27FC236}">
                      <a16:creationId xmlns:a16="http://schemas.microsoft.com/office/drawing/2014/main" id="{F2006A89-D7FA-6EC8-66BA-80D5BC5F0D70}"/>
                    </a:ext>
                  </a:extLst>
                </p:cNvPr>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grpSp>
        </p:grpSp>
        <p:sp>
          <p:nvSpPr>
            <p:cNvPr id="82" name="Google Shape;1663;p68">
              <a:extLst>
                <a:ext uri="{FF2B5EF4-FFF2-40B4-BE49-F238E27FC236}">
                  <a16:creationId xmlns:a16="http://schemas.microsoft.com/office/drawing/2014/main" id="{18BB7CA6-5888-F4E4-243C-34054B4301C3}"/>
                </a:ext>
              </a:extLst>
            </p:cNvPr>
            <p:cNvSpPr txBox="1"/>
            <p:nvPr/>
          </p:nvSpPr>
          <p:spPr>
            <a:xfrm>
              <a:off x="2866069" y="5493356"/>
              <a:ext cx="92696" cy="48329"/>
            </a:xfrm>
            <a:prstGeom prst="rect">
              <a:avLst/>
            </a:prstGeom>
            <a:noFill/>
            <a:ln>
              <a:noFill/>
            </a:ln>
          </p:spPr>
          <p:txBody>
            <a:bodyPr spcFirstLastPara="1" wrap="square" lIns="0" tIns="0" rIns="0" bIns="0" anchor="ctr" anchorCtr="0">
              <a:spAutoFit/>
            </a:bodyPr>
            <a:lstStyle/>
            <a:p>
              <a:pPr>
                <a:buSzPts val="400"/>
              </a:pPr>
              <a:r>
                <a:rPr lang="en-US" sz="400" b="1">
                  <a:solidFill>
                    <a:srgbClr val="3F3F3F"/>
                  </a:solidFill>
                  <a:latin typeface="Roboto"/>
                  <a:ea typeface="Roboto"/>
                  <a:cs typeface="Roboto"/>
                  <a:sym typeface="Roboto"/>
                </a:rPr>
                <a:t>WN</a:t>
              </a:r>
              <a:endParaRPr sz="400" b="1">
                <a:solidFill>
                  <a:srgbClr val="3F3F3F"/>
                </a:solidFill>
                <a:latin typeface="Roboto"/>
                <a:ea typeface="Roboto"/>
                <a:cs typeface="Roboto"/>
                <a:sym typeface="Roboto"/>
              </a:endParaRPr>
            </a:p>
          </p:txBody>
        </p:sp>
      </p:grpSp>
      <p:grpSp>
        <p:nvGrpSpPr>
          <p:cNvPr id="108" name="Google Shape;1664;p68">
            <a:extLst>
              <a:ext uri="{FF2B5EF4-FFF2-40B4-BE49-F238E27FC236}">
                <a16:creationId xmlns:a16="http://schemas.microsoft.com/office/drawing/2014/main" id="{7325E185-F3BE-F34E-89BA-3ADFBE8C9095}"/>
              </a:ext>
            </a:extLst>
          </p:cNvPr>
          <p:cNvGrpSpPr/>
          <p:nvPr/>
        </p:nvGrpSpPr>
        <p:grpSpPr>
          <a:xfrm>
            <a:off x="8123459" y="4027503"/>
            <a:ext cx="480125" cy="571442"/>
            <a:chOff x="2700529" y="5095926"/>
            <a:chExt cx="376960" cy="448655"/>
          </a:xfrm>
        </p:grpSpPr>
        <p:grpSp>
          <p:nvGrpSpPr>
            <p:cNvPr id="109" name="Google Shape;1665;p68">
              <a:extLst>
                <a:ext uri="{FF2B5EF4-FFF2-40B4-BE49-F238E27FC236}">
                  <a16:creationId xmlns:a16="http://schemas.microsoft.com/office/drawing/2014/main" id="{1EA1D694-14B0-0900-DCD4-58B133E11CF3}"/>
                </a:ext>
              </a:extLst>
            </p:cNvPr>
            <p:cNvGrpSpPr/>
            <p:nvPr/>
          </p:nvGrpSpPr>
          <p:grpSpPr>
            <a:xfrm>
              <a:off x="2700529" y="5095926"/>
              <a:ext cx="376960" cy="448655"/>
              <a:chOff x="2939671" y="4395131"/>
              <a:chExt cx="376960" cy="448655"/>
            </a:xfrm>
          </p:grpSpPr>
          <p:grpSp>
            <p:nvGrpSpPr>
              <p:cNvPr id="111" name="Google Shape;1666;p68">
                <a:extLst>
                  <a:ext uri="{FF2B5EF4-FFF2-40B4-BE49-F238E27FC236}">
                    <a16:creationId xmlns:a16="http://schemas.microsoft.com/office/drawing/2014/main" id="{59124CC2-5E8A-043F-27F2-E56856C4424C}"/>
                  </a:ext>
                </a:extLst>
              </p:cNvPr>
              <p:cNvGrpSpPr/>
              <p:nvPr/>
            </p:nvGrpSpPr>
            <p:grpSpPr>
              <a:xfrm>
                <a:off x="3040778" y="4395131"/>
                <a:ext cx="275853" cy="376767"/>
                <a:chOff x="3040778" y="4395131"/>
                <a:chExt cx="275853" cy="376767"/>
              </a:xfrm>
            </p:grpSpPr>
            <p:sp>
              <p:nvSpPr>
                <p:cNvPr id="127" name="Google Shape;1667;p68">
                  <a:extLst>
                    <a:ext uri="{FF2B5EF4-FFF2-40B4-BE49-F238E27FC236}">
                      <a16:creationId xmlns:a16="http://schemas.microsoft.com/office/drawing/2014/main" id="{79CDE484-A2D2-0E68-05EC-924B84DDDBA1}"/>
                    </a:ext>
                  </a:extLst>
                </p:cNvPr>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28" name="Google Shape;1668;p68">
                  <a:extLst>
                    <a:ext uri="{FF2B5EF4-FFF2-40B4-BE49-F238E27FC236}">
                      <a16:creationId xmlns:a16="http://schemas.microsoft.com/office/drawing/2014/main" id="{7177F524-746B-0C75-4785-FF725471314A}"/>
                    </a:ext>
                  </a:extLst>
                </p:cNvPr>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29" name="Google Shape;1669;p68">
                  <a:extLst>
                    <a:ext uri="{FF2B5EF4-FFF2-40B4-BE49-F238E27FC236}">
                      <a16:creationId xmlns:a16="http://schemas.microsoft.com/office/drawing/2014/main" id="{FF15AB58-D25D-B1A6-2ADD-3F387935A1BB}"/>
                    </a:ext>
                  </a:extLst>
                </p:cNvPr>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30" name="Google Shape;1670;p68">
                  <a:extLst>
                    <a:ext uri="{FF2B5EF4-FFF2-40B4-BE49-F238E27FC236}">
                      <a16:creationId xmlns:a16="http://schemas.microsoft.com/office/drawing/2014/main" id="{C8A418B0-0D78-9468-B26D-B21F54E5779B}"/>
                    </a:ext>
                  </a:extLst>
                </p:cNvPr>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31" name="Google Shape;1671;p68">
                  <a:extLst>
                    <a:ext uri="{FF2B5EF4-FFF2-40B4-BE49-F238E27FC236}">
                      <a16:creationId xmlns:a16="http://schemas.microsoft.com/office/drawing/2014/main" id="{AEAADFCF-CC41-2FF0-9EEF-802FF2B85E0D}"/>
                    </a:ext>
                  </a:extLst>
                </p:cNvPr>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32" name="Google Shape;1672;p68">
                  <a:extLst>
                    <a:ext uri="{FF2B5EF4-FFF2-40B4-BE49-F238E27FC236}">
                      <a16:creationId xmlns:a16="http://schemas.microsoft.com/office/drawing/2014/main" id="{8D7E008A-BA6D-6C5F-6BE7-032981D4ECB0}"/>
                    </a:ext>
                  </a:extLst>
                </p:cNvPr>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33" name="Google Shape;1673;p68">
                  <a:extLst>
                    <a:ext uri="{FF2B5EF4-FFF2-40B4-BE49-F238E27FC236}">
                      <a16:creationId xmlns:a16="http://schemas.microsoft.com/office/drawing/2014/main" id="{C1DAC2EE-D177-9AA3-939B-AC9886F0DCC7}"/>
                    </a:ext>
                  </a:extLst>
                </p:cNvPr>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34" name="Google Shape;1674;p68">
                  <a:extLst>
                    <a:ext uri="{FF2B5EF4-FFF2-40B4-BE49-F238E27FC236}">
                      <a16:creationId xmlns:a16="http://schemas.microsoft.com/office/drawing/2014/main" id="{0CCC63D6-7AF4-11E8-3430-644FDADA4620}"/>
                    </a:ext>
                  </a:extLst>
                </p:cNvPr>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35" name="Google Shape;1675;p68">
                  <a:extLst>
                    <a:ext uri="{FF2B5EF4-FFF2-40B4-BE49-F238E27FC236}">
                      <a16:creationId xmlns:a16="http://schemas.microsoft.com/office/drawing/2014/main" id="{15DF1EAB-F0E7-975E-BE16-D3B1182BFC69}"/>
                    </a:ext>
                  </a:extLst>
                </p:cNvPr>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112" name="Google Shape;1676;p68">
                <a:extLst>
                  <a:ext uri="{FF2B5EF4-FFF2-40B4-BE49-F238E27FC236}">
                    <a16:creationId xmlns:a16="http://schemas.microsoft.com/office/drawing/2014/main" id="{8C3E13A0-3BA2-C813-32D7-3970721A3D0B}"/>
                  </a:ext>
                </a:extLst>
              </p:cNvPr>
              <p:cNvGrpSpPr/>
              <p:nvPr/>
            </p:nvGrpSpPr>
            <p:grpSpPr>
              <a:xfrm>
                <a:off x="2939671" y="4689883"/>
                <a:ext cx="145155" cy="153903"/>
                <a:chOff x="5967413" y="-3362325"/>
                <a:chExt cx="1133475" cy="1454150"/>
              </a:xfrm>
            </p:grpSpPr>
            <p:sp>
              <p:nvSpPr>
                <p:cNvPr id="113" name="Google Shape;1677;p68">
                  <a:extLst>
                    <a:ext uri="{FF2B5EF4-FFF2-40B4-BE49-F238E27FC236}">
                      <a16:creationId xmlns:a16="http://schemas.microsoft.com/office/drawing/2014/main" id="{603471D5-D4B1-9E02-F340-2937055BF031}"/>
                    </a:ext>
                  </a:extLst>
                </p:cNvPr>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14" name="Google Shape;1678;p68">
                  <a:extLst>
                    <a:ext uri="{FF2B5EF4-FFF2-40B4-BE49-F238E27FC236}">
                      <a16:creationId xmlns:a16="http://schemas.microsoft.com/office/drawing/2014/main" id="{D454DC69-6E29-62F0-4103-23DA8A641C70}"/>
                    </a:ext>
                  </a:extLst>
                </p:cNvPr>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15" name="Google Shape;1679;p68">
                  <a:extLst>
                    <a:ext uri="{FF2B5EF4-FFF2-40B4-BE49-F238E27FC236}">
                      <a16:creationId xmlns:a16="http://schemas.microsoft.com/office/drawing/2014/main" id="{59D778E6-783C-5CC7-17CC-8B6C238C1850}"/>
                    </a:ext>
                  </a:extLst>
                </p:cNvPr>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16" name="Google Shape;1680;p68">
                  <a:extLst>
                    <a:ext uri="{FF2B5EF4-FFF2-40B4-BE49-F238E27FC236}">
                      <a16:creationId xmlns:a16="http://schemas.microsoft.com/office/drawing/2014/main" id="{87D8E608-5273-5E9A-452D-150FD50B4E7E}"/>
                    </a:ext>
                  </a:extLst>
                </p:cNvPr>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17" name="Google Shape;1681;p68">
                  <a:extLst>
                    <a:ext uri="{FF2B5EF4-FFF2-40B4-BE49-F238E27FC236}">
                      <a16:creationId xmlns:a16="http://schemas.microsoft.com/office/drawing/2014/main" id="{4E8E4874-A62D-33B9-D334-FBAF71ACF88C}"/>
                    </a:ext>
                  </a:extLst>
                </p:cNvPr>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18" name="Google Shape;1682;p68">
                  <a:extLst>
                    <a:ext uri="{FF2B5EF4-FFF2-40B4-BE49-F238E27FC236}">
                      <a16:creationId xmlns:a16="http://schemas.microsoft.com/office/drawing/2014/main" id="{8F7063D2-046F-A580-21C2-7E9EC5596FA0}"/>
                    </a:ext>
                  </a:extLst>
                </p:cNvPr>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19" name="Google Shape;1683;p68">
                  <a:extLst>
                    <a:ext uri="{FF2B5EF4-FFF2-40B4-BE49-F238E27FC236}">
                      <a16:creationId xmlns:a16="http://schemas.microsoft.com/office/drawing/2014/main" id="{FED91D15-011C-EF46-3C1A-454D3EE08CF9}"/>
                    </a:ext>
                  </a:extLst>
                </p:cNvPr>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20" name="Google Shape;1684;p68">
                  <a:extLst>
                    <a:ext uri="{FF2B5EF4-FFF2-40B4-BE49-F238E27FC236}">
                      <a16:creationId xmlns:a16="http://schemas.microsoft.com/office/drawing/2014/main" id="{663BDC93-5D98-62E7-8233-57FD9F71633D}"/>
                    </a:ext>
                  </a:extLst>
                </p:cNvPr>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21" name="Google Shape;1685;p68">
                  <a:extLst>
                    <a:ext uri="{FF2B5EF4-FFF2-40B4-BE49-F238E27FC236}">
                      <a16:creationId xmlns:a16="http://schemas.microsoft.com/office/drawing/2014/main" id="{BD4CC6B1-7746-DF54-E744-CF8E1214171C}"/>
                    </a:ext>
                  </a:extLst>
                </p:cNvPr>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22" name="Google Shape;1686;p68">
                  <a:extLst>
                    <a:ext uri="{FF2B5EF4-FFF2-40B4-BE49-F238E27FC236}">
                      <a16:creationId xmlns:a16="http://schemas.microsoft.com/office/drawing/2014/main" id="{4535341C-92F2-BEBF-17B9-5F50AC0271F8}"/>
                    </a:ext>
                  </a:extLst>
                </p:cNvPr>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23" name="Google Shape;1687;p68">
                  <a:extLst>
                    <a:ext uri="{FF2B5EF4-FFF2-40B4-BE49-F238E27FC236}">
                      <a16:creationId xmlns:a16="http://schemas.microsoft.com/office/drawing/2014/main" id="{4CF111A9-D1A5-2776-9B85-DA4F88FA48E4}"/>
                    </a:ext>
                  </a:extLst>
                </p:cNvPr>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24" name="Google Shape;1688;p68">
                  <a:extLst>
                    <a:ext uri="{FF2B5EF4-FFF2-40B4-BE49-F238E27FC236}">
                      <a16:creationId xmlns:a16="http://schemas.microsoft.com/office/drawing/2014/main" id="{5E78FBDF-9BE6-71E8-2F47-CF5BC3418B80}"/>
                    </a:ext>
                  </a:extLst>
                </p:cNvPr>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25" name="Google Shape;1689;p68">
                  <a:extLst>
                    <a:ext uri="{FF2B5EF4-FFF2-40B4-BE49-F238E27FC236}">
                      <a16:creationId xmlns:a16="http://schemas.microsoft.com/office/drawing/2014/main" id="{9BAE1ECD-F18B-0E31-9904-9BB0EBEEC373}"/>
                    </a:ext>
                  </a:extLst>
                </p:cNvPr>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26" name="Google Shape;1690;p68">
                  <a:extLst>
                    <a:ext uri="{FF2B5EF4-FFF2-40B4-BE49-F238E27FC236}">
                      <a16:creationId xmlns:a16="http://schemas.microsoft.com/office/drawing/2014/main" id="{632339EC-7EAC-6CD8-3F9C-FFAE739434F5}"/>
                    </a:ext>
                  </a:extLst>
                </p:cNvPr>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grpSp>
        </p:grpSp>
        <p:sp>
          <p:nvSpPr>
            <p:cNvPr id="110" name="Google Shape;1691;p68">
              <a:extLst>
                <a:ext uri="{FF2B5EF4-FFF2-40B4-BE49-F238E27FC236}">
                  <a16:creationId xmlns:a16="http://schemas.microsoft.com/office/drawing/2014/main" id="{5032EFAF-D1E4-6841-58B2-DCC3BB206D64}"/>
                </a:ext>
              </a:extLst>
            </p:cNvPr>
            <p:cNvSpPr txBox="1"/>
            <p:nvPr/>
          </p:nvSpPr>
          <p:spPr>
            <a:xfrm>
              <a:off x="2866069" y="5493356"/>
              <a:ext cx="92696" cy="48329"/>
            </a:xfrm>
            <a:prstGeom prst="rect">
              <a:avLst/>
            </a:prstGeom>
            <a:noFill/>
            <a:ln>
              <a:noFill/>
            </a:ln>
          </p:spPr>
          <p:txBody>
            <a:bodyPr spcFirstLastPara="1" wrap="square" lIns="0" tIns="0" rIns="0" bIns="0" anchor="ctr" anchorCtr="0">
              <a:spAutoFit/>
            </a:bodyPr>
            <a:lstStyle/>
            <a:p>
              <a:pPr>
                <a:buSzPts val="400"/>
              </a:pPr>
              <a:r>
                <a:rPr lang="en-US" sz="400" b="1">
                  <a:solidFill>
                    <a:srgbClr val="3F3F3F"/>
                  </a:solidFill>
                  <a:latin typeface="Roboto"/>
                  <a:ea typeface="Roboto"/>
                  <a:cs typeface="Roboto"/>
                  <a:sym typeface="Roboto"/>
                </a:rPr>
                <a:t>WN</a:t>
              </a:r>
              <a:endParaRPr sz="400" b="1">
                <a:solidFill>
                  <a:srgbClr val="3F3F3F"/>
                </a:solidFill>
                <a:latin typeface="Roboto"/>
                <a:ea typeface="Roboto"/>
                <a:cs typeface="Roboto"/>
                <a:sym typeface="Roboto"/>
              </a:endParaRPr>
            </a:p>
          </p:txBody>
        </p:sp>
      </p:grpSp>
      <p:sp>
        <p:nvSpPr>
          <p:cNvPr id="136" name="Google Shape;1692;p68">
            <a:extLst>
              <a:ext uri="{FF2B5EF4-FFF2-40B4-BE49-F238E27FC236}">
                <a16:creationId xmlns:a16="http://schemas.microsoft.com/office/drawing/2014/main" id="{0C63D9EE-C6AF-AEC2-34D2-C2DAA712CD75}"/>
              </a:ext>
            </a:extLst>
          </p:cNvPr>
          <p:cNvSpPr/>
          <p:nvPr/>
        </p:nvSpPr>
        <p:spPr>
          <a:xfrm>
            <a:off x="9560048" y="3575745"/>
            <a:ext cx="167267" cy="167267"/>
          </a:xfrm>
          <a:prstGeom prst="ellipse">
            <a:avLst/>
          </a:prstGeom>
          <a:solidFill>
            <a:srgbClr val="FF7C80"/>
          </a:solidFill>
          <a:ln>
            <a:noFill/>
          </a:ln>
        </p:spPr>
        <p:txBody>
          <a:bodyPr spcFirstLastPara="1" wrap="square" lIns="91425" tIns="45700" rIns="91425" bIns="45700" anchor="ctr" anchorCtr="0">
            <a:noAutofit/>
          </a:bodyPr>
          <a:lstStyle/>
          <a:p>
            <a:pPr algn="ctr">
              <a:buSzPts val="400"/>
            </a:pPr>
            <a:endParaRPr sz="400" b="1">
              <a:solidFill>
                <a:schemeClr val="lt1"/>
              </a:solidFill>
              <a:latin typeface="Roboto"/>
              <a:ea typeface="Roboto"/>
              <a:cs typeface="Roboto"/>
              <a:sym typeface="Roboto"/>
            </a:endParaRPr>
          </a:p>
        </p:txBody>
      </p:sp>
      <p:sp>
        <p:nvSpPr>
          <p:cNvPr id="137" name="Google Shape;1693;p68">
            <a:extLst>
              <a:ext uri="{FF2B5EF4-FFF2-40B4-BE49-F238E27FC236}">
                <a16:creationId xmlns:a16="http://schemas.microsoft.com/office/drawing/2014/main" id="{67C0A8D5-A7C7-77C7-4C8F-AB13ED284298}"/>
              </a:ext>
            </a:extLst>
          </p:cNvPr>
          <p:cNvSpPr/>
          <p:nvPr/>
        </p:nvSpPr>
        <p:spPr>
          <a:xfrm>
            <a:off x="9315607" y="3158067"/>
            <a:ext cx="169136" cy="169136"/>
          </a:xfrm>
          <a:prstGeom prst="ellipse">
            <a:avLst/>
          </a:prstGeom>
          <a:solidFill>
            <a:srgbClr val="F16D19"/>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138" name="Google Shape;1694;p68">
            <a:extLst>
              <a:ext uri="{FF2B5EF4-FFF2-40B4-BE49-F238E27FC236}">
                <a16:creationId xmlns:a16="http://schemas.microsoft.com/office/drawing/2014/main" id="{810E2B38-B3C2-3297-F0CC-9409AB3CDE89}"/>
              </a:ext>
            </a:extLst>
          </p:cNvPr>
          <p:cNvSpPr/>
          <p:nvPr/>
        </p:nvSpPr>
        <p:spPr>
          <a:xfrm>
            <a:off x="9315607" y="3424852"/>
            <a:ext cx="169136" cy="169136"/>
          </a:xfrm>
          <a:prstGeom prst="ellipse">
            <a:avLst/>
          </a:prstGeom>
          <a:solidFill>
            <a:srgbClr val="74CA21"/>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139" name="Google Shape;1695;p68">
            <a:extLst>
              <a:ext uri="{FF2B5EF4-FFF2-40B4-BE49-F238E27FC236}">
                <a16:creationId xmlns:a16="http://schemas.microsoft.com/office/drawing/2014/main" id="{FF967D8A-1DD9-60AB-6B3C-417EA0B05ECD}"/>
              </a:ext>
            </a:extLst>
          </p:cNvPr>
          <p:cNvSpPr/>
          <p:nvPr/>
        </p:nvSpPr>
        <p:spPr>
          <a:xfrm>
            <a:off x="9551715" y="3875576"/>
            <a:ext cx="169136" cy="169136"/>
          </a:xfrm>
          <a:prstGeom prst="ellipse">
            <a:avLst/>
          </a:prstGeom>
          <a:solidFill>
            <a:srgbClr val="FF6699"/>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140" name="Google Shape;1696;p68">
            <a:extLst>
              <a:ext uri="{FF2B5EF4-FFF2-40B4-BE49-F238E27FC236}">
                <a16:creationId xmlns:a16="http://schemas.microsoft.com/office/drawing/2014/main" id="{98FA91F4-C26B-6759-9F98-67BF6723E4F1}"/>
              </a:ext>
            </a:extLst>
          </p:cNvPr>
          <p:cNvSpPr/>
          <p:nvPr/>
        </p:nvSpPr>
        <p:spPr>
          <a:xfrm>
            <a:off x="9315607" y="4026385"/>
            <a:ext cx="169136" cy="169136"/>
          </a:xfrm>
          <a:prstGeom prst="ellipse">
            <a:avLst/>
          </a:prstGeom>
          <a:solidFill>
            <a:srgbClr val="119D96"/>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141" name="Google Shape;1697;p68">
            <a:extLst>
              <a:ext uri="{FF2B5EF4-FFF2-40B4-BE49-F238E27FC236}">
                <a16:creationId xmlns:a16="http://schemas.microsoft.com/office/drawing/2014/main" id="{320BD166-CCFE-5BBB-53D9-595A96902B4B}"/>
              </a:ext>
            </a:extLst>
          </p:cNvPr>
          <p:cNvSpPr/>
          <p:nvPr/>
        </p:nvSpPr>
        <p:spPr>
          <a:xfrm>
            <a:off x="9315607" y="4289423"/>
            <a:ext cx="169136" cy="169136"/>
          </a:xfrm>
          <a:prstGeom prst="ellipse">
            <a:avLst/>
          </a:prstGeom>
          <a:solidFill>
            <a:srgbClr val="BA083A"/>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142" name="Google Shape;1698;p68">
            <a:extLst>
              <a:ext uri="{FF2B5EF4-FFF2-40B4-BE49-F238E27FC236}">
                <a16:creationId xmlns:a16="http://schemas.microsoft.com/office/drawing/2014/main" id="{6C32B394-A2B9-0E1E-0C9E-F9F21CC64CDB}"/>
              </a:ext>
            </a:extLst>
          </p:cNvPr>
          <p:cNvSpPr/>
          <p:nvPr/>
        </p:nvSpPr>
        <p:spPr>
          <a:xfrm>
            <a:off x="9324359" y="3722493"/>
            <a:ext cx="153119" cy="153119"/>
          </a:xfrm>
          <a:prstGeom prst="ellipse">
            <a:avLst/>
          </a:prstGeom>
          <a:solidFill>
            <a:srgbClr val="F16D19"/>
          </a:solidFill>
          <a:ln>
            <a:noFill/>
          </a:ln>
        </p:spPr>
        <p:txBody>
          <a:bodyPr spcFirstLastPara="1" wrap="square" lIns="0" tIns="45700" rIns="0" bIns="45700" anchor="ctr" anchorCtr="0">
            <a:noAutofit/>
          </a:bodyPr>
          <a:lstStyle/>
          <a:p>
            <a:pPr algn="ctr">
              <a:buSzPts val="500"/>
            </a:pPr>
            <a:r>
              <a:rPr lang="en-US" sz="500" b="1" dirty="0">
                <a:solidFill>
                  <a:schemeClr val="lt1"/>
                </a:solidFill>
                <a:latin typeface="Roboto"/>
                <a:ea typeface="Roboto"/>
                <a:cs typeface="Roboto"/>
                <a:sym typeface="Roboto"/>
              </a:rPr>
              <a:t>T2</a:t>
            </a:r>
            <a:endParaRPr sz="1400" dirty="0">
              <a:latin typeface="Roboto" panose="02000000000000000000" pitchFamily="2" charset="0"/>
              <a:ea typeface="Roboto" panose="02000000000000000000" pitchFamily="2" charset="0"/>
              <a:cs typeface="Roboto" panose="02000000000000000000" pitchFamily="2" charset="0"/>
            </a:endParaRPr>
          </a:p>
        </p:txBody>
      </p:sp>
      <p:cxnSp>
        <p:nvCxnSpPr>
          <p:cNvPr id="143" name="Google Shape;1699;p68">
            <a:extLst>
              <a:ext uri="{FF2B5EF4-FFF2-40B4-BE49-F238E27FC236}">
                <a16:creationId xmlns:a16="http://schemas.microsoft.com/office/drawing/2014/main" id="{172907BB-AAA5-930E-A985-F68D194B8DC0}"/>
              </a:ext>
            </a:extLst>
          </p:cNvPr>
          <p:cNvCxnSpPr>
            <a:stCxn id="137" idx="4"/>
            <a:endCxn id="138" idx="0"/>
          </p:cNvCxnSpPr>
          <p:nvPr/>
        </p:nvCxnSpPr>
        <p:spPr>
          <a:xfrm>
            <a:off x="9400175" y="3327203"/>
            <a:ext cx="0" cy="97800"/>
          </a:xfrm>
          <a:prstGeom prst="straightConnector1">
            <a:avLst/>
          </a:prstGeom>
          <a:noFill/>
          <a:ln w="9525" cap="flat" cmpd="sng">
            <a:solidFill>
              <a:srgbClr val="3F3F3F"/>
            </a:solidFill>
            <a:prstDash val="solid"/>
            <a:round/>
            <a:headEnd type="none" w="sm" len="sm"/>
            <a:tailEnd type="triangle" w="sm" len="sm"/>
          </a:ln>
        </p:spPr>
      </p:cxnSp>
      <p:cxnSp>
        <p:nvCxnSpPr>
          <p:cNvPr id="144" name="Google Shape;1700;p68">
            <a:extLst>
              <a:ext uri="{FF2B5EF4-FFF2-40B4-BE49-F238E27FC236}">
                <a16:creationId xmlns:a16="http://schemas.microsoft.com/office/drawing/2014/main" id="{F6BF88E3-FEE3-56A6-10CB-9EB4651797E2}"/>
              </a:ext>
            </a:extLst>
          </p:cNvPr>
          <p:cNvCxnSpPr>
            <a:stCxn id="138" idx="6"/>
            <a:endCxn id="136" idx="1"/>
          </p:cNvCxnSpPr>
          <p:nvPr/>
        </p:nvCxnSpPr>
        <p:spPr>
          <a:xfrm>
            <a:off x="9484743" y="3509421"/>
            <a:ext cx="99900" cy="90900"/>
          </a:xfrm>
          <a:prstGeom prst="straightConnector1">
            <a:avLst/>
          </a:prstGeom>
          <a:noFill/>
          <a:ln w="9525" cap="flat" cmpd="sng">
            <a:solidFill>
              <a:srgbClr val="3F3F3F"/>
            </a:solidFill>
            <a:prstDash val="solid"/>
            <a:round/>
            <a:headEnd type="none" w="sm" len="sm"/>
            <a:tailEnd type="triangle" w="sm" len="sm"/>
          </a:ln>
        </p:spPr>
      </p:cxnSp>
      <p:cxnSp>
        <p:nvCxnSpPr>
          <p:cNvPr id="145" name="Google Shape;1701;p68">
            <a:extLst>
              <a:ext uri="{FF2B5EF4-FFF2-40B4-BE49-F238E27FC236}">
                <a16:creationId xmlns:a16="http://schemas.microsoft.com/office/drawing/2014/main" id="{526D9B6B-2F7D-48E2-12C8-91769BB86962}"/>
              </a:ext>
            </a:extLst>
          </p:cNvPr>
          <p:cNvCxnSpPr>
            <a:stCxn id="136" idx="3"/>
          </p:cNvCxnSpPr>
          <p:nvPr/>
        </p:nvCxnSpPr>
        <p:spPr>
          <a:xfrm flipH="1">
            <a:off x="9492744" y="3718515"/>
            <a:ext cx="91800" cy="80400"/>
          </a:xfrm>
          <a:prstGeom prst="straightConnector1">
            <a:avLst/>
          </a:prstGeom>
          <a:noFill/>
          <a:ln w="9525" cap="flat" cmpd="sng">
            <a:solidFill>
              <a:srgbClr val="3F3F3F"/>
            </a:solidFill>
            <a:prstDash val="solid"/>
            <a:round/>
            <a:headEnd type="none" w="sm" len="sm"/>
            <a:tailEnd type="triangle" w="sm" len="sm"/>
          </a:ln>
        </p:spPr>
      </p:cxnSp>
      <p:cxnSp>
        <p:nvCxnSpPr>
          <p:cNvPr id="146" name="Google Shape;1702;p68">
            <a:extLst>
              <a:ext uri="{FF2B5EF4-FFF2-40B4-BE49-F238E27FC236}">
                <a16:creationId xmlns:a16="http://schemas.microsoft.com/office/drawing/2014/main" id="{5B64314B-D3CB-D45C-E20B-D68147188E2C}"/>
              </a:ext>
            </a:extLst>
          </p:cNvPr>
          <p:cNvCxnSpPr>
            <a:stCxn id="139" idx="3"/>
            <a:endCxn id="140" idx="6"/>
          </p:cNvCxnSpPr>
          <p:nvPr/>
        </p:nvCxnSpPr>
        <p:spPr>
          <a:xfrm flipH="1">
            <a:off x="9484683" y="4019943"/>
            <a:ext cx="91800" cy="90900"/>
          </a:xfrm>
          <a:prstGeom prst="straightConnector1">
            <a:avLst/>
          </a:prstGeom>
          <a:noFill/>
          <a:ln w="9525" cap="flat" cmpd="sng">
            <a:solidFill>
              <a:srgbClr val="3F3F3F"/>
            </a:solidFill>
            <a:prstDash val="solid"/>
            <a:round/>
            <a:headEnd type="none" w="sm" len="sm"/>
            <a:tailEnd type="triangle" w="sm" len="sm"/>
          </a:ln>
        </p:spPr>
      </p:cxnSp>
      <p:cxnSp>
        <p:nvCxnSpPr>
          <p:cNvPr id="147" name="Google Shape;1703;p68">
            <a:extLst>
              <a:ext uri="{FF2B5EF4-FFF2-40B4-BE49-F238E27FC236}">
                <a16:creationId xmlns:a16="http://schemas.microsoft.com/office/drawing/2014/main" id="{31989F95-8608-AC3C-FAD7-41712DD71B41}"/>
              </a:ext>
            </a:extLst>
          </p:cNvPr>
          <p:cNvCxnSpPr>
            <a:endCxn id="139" idx="2"/>
          </p:cNvCxnSpPr>
          <p:nvPr/>
        </p:nvCxnSpPr>
        <p:spPr>
          <a:xfrm>
            <a:off x="9465615" y="3864445"/>
            <a:ext cx="86100" cy="95700"/>
          </a:xfrm>
          <a:prstGeom prst="straightConnector1">
            <a:avLst/>
          </a:prstGeom>
          <a:noFill/>
          <a:ln w="9525" cap="flat" cmpd="sng">
            <a:solidFill>
              <a:srgbClr val="3F3F3F"/>
            </a:solidFill>
            <a:prstDash val="solid"/>
            <a:round/>
            <a:headEnd type="none" w="sm" len="sm"/>
            <a:tailEnd type="triangle" w="sm" len="sm"/>
          </a:ln>
        </p:spPr>
      </p:cxnSp>
      <p:cxnSp>
        <p:nvCxnSpPr>
          <p:cNvPr id="148" name="Google Shape;1704;p68">
            <a:extLst>
              <a:ext uri="{FF2B5EF4-FFF2-40B4-BE49-F238E27FC236}">
                <a16:creationId xmlns:a16="http://schemas.microsoft.com/office/drawing/2014/main" id="{DD594868-4A7C-528F-D3BE-C929B6870801}"/>
              </a:ext>
            </a:extLst>
          </p:cNvPr>
          <p:cNvCxnSpPr>
            <a:stCxn id="140" idx="4"/>
            <a:endCxn id="141" idx="0"/>
          </p:cNvCxnSpPr>
          <p:nvPr/>
        </p:nvCxnSpPr>
        <p:spPr>
          <a:xfrm>
            <a:off x="9400175" y="4195522"/>
            <a:ext cx="0" cy="93900"/>
          </a:xfrm>
          <a:prstGeom prst="straightConnector1">
            <a:avLst/>
          </a:prstGeom>
          <a:noFill/>
          <a:ln w="9525" cap="flat" cmpd="sng">
            <a:solidFill>
              <a:srgbClr val="3F3F3F"/>
            </a:solidFill>
            <a:prstDash val="solid"/>
            <a:round/>
            <a:headEnd type="none" w="sm" len="sm"/>
            <a:tailEnd type="triangle" w="sm" len="sm"/>
          </a:ln>
        </p:spPr>
      </p:cxnSp>
      <p:grpSp>
        <p:nvGrpSpPr>
          <p:cNvPr id="149" name="Google Shape;1705;p68">
            <a:extLst>
              <a:ext uri="{FF2B5EF4-FFF2-40B4-BE49-F238E27FC236}">
                <a16:creationId xmlns:a16="http://schemas.microsoft.com/office/drawing/2014/main" id="{803D935E-60CE-8F55-D312-9F939620441B}"/>
              </a:ext>
            </a:extLst>
          </p:cNvPr>
          <p:cNvGrpSpPr/>
          <p:nvPr/>
        </p:nvGrpSpPr>
        <p:grpSpPr>
          <a:xfrm>
            <a:off x="7635234" y="3546601"/>
            <a:ext cx="292601" cy="292601"/>
            <a:chOff x="2910293" y="4570783"/>
            <a:chExt cx="228600" cy="228600"/>
          </a:xfrm>
        </p:grpSpPr>
        <p:sp>
          <p:nvSpPr>
            <p:cNvPr id="150" name="Google Shape;1706;p68">
              <a:extLst>
                <a:ext uri="{FF2B5EF4-FFF2-40B4-BE49-F238E27FC236}">
                  <a16:creationId xmlns:a16="http://schemas.microsoft.com/office/drawing/2014/main" id="{9260173E-AB4B-B5AE-0BE3-50DE4ACB416F}"/>
                </a:ext>
              </a:extLst>
            </p:cNvPr>
            <p:cNvSpPr/>
            <p:nvPr/>
          </p:nvSpPr>
          <p:spPr>
            <a:xfrm>
              <a:off x="2910293" y="4570783"/>
              <a:ext cx="228600" cy="228600"/>
            </a:xfrm>
            <a:prstGeom prst="ellipse">
              <a:avLst/>
            </a:prstGeom>
            <a:noFill/>
            <a:ln w="9525" cap="flat" cmpd="sng">
              <a:solidFill>
                <a:srgbClr val="A5A5A5"/>
              </a:solidFill>
              <a:prstDash val="solid"/>
              <a:round/>
              <a:headEnd type="none" w="sm" len="sm"/>
              <a:tailEnd type="none" w="sm" len="sm"/>
            </a:ln>
          </p:spPr>
          <p:txBody>
            <a:bodyPr spcFirstLastPara="1" wrap="square" lIns="0" tIns="45700" rIns="0" bIns="45700" anchor="ctr" anchorCtr="0">
              <a:noAutofit/>
            </a:bodyPr>
            <a:lstStyle/>
            <a:p>
              <a:pPr algn="ctr">
                <a:buSzPts val="700"/>
              </a:pPr>
              <a:endParaRPr sz="700" b="1">
                <a:solidFill>
                  <a:schemeClr val="lt1"/>
                </a:solidFill>
                <a:latin typeface="Roboto"/>
                <a:ea typeface="Roboto"/>
                <a:cs typeface="Roboto"/>
                <a:sym typeface="Roboto"/>
              </a:endParaRPr>
            </a:p>
          </p:txBody>
        </p:sp>
        <p:sp>
          <p:nvSpPr>
            <p:cNvPr id="151" name="Google Shape;1707;p68">
              <a:extLst>
                <a:ext uri="{FF2B5EF4-FFF2-40B4-BE49-F238E27FC236}">
                  <a16:creationId xmlns:a16="http://schemas.microsoft.com/office/drawing/2014/main" id="{6C3DBBB9-470E-407A-DBA3-B973AB67D738}"/>
                </a:ext>
              </a:extLst>
            </p:cNvPr>
            <p:cNvSpPr/>
            <p:nvPr/>
          </p:nvSpPr>
          <p:spPr>
            <a:xfrm>
              <a:off x="2931046" y="4590621"/>
              <a:ext cx="188925" cy="188925"/>
            </a:xfrm>
            <a:prstGeom prst="ellipse">
              <a:avLst/>
            </a:prstGeom>
            <a:solidFill>
              <a:srgbClr val="F16D19"/>
            </a:solidFill>
            <a:ln>
              <a:noFill/>
            </a:ln>
          </p:spPr>
          <p:txBody>
            <a:bodyPr spcFirstLastPara="1" wrap="square" lIns="0" tIns="45700" rIns="0" bIns="45700" anchor="ctr" anchorCtr="0">
              <a:noAutofit/>
            </a:bodyPr>
            <a:lstStyle/>
            <a:p>
              <a:pPr algn="ctr">
                <a:buSzPts val="700"/>
              </a:pPr>
              <a:r>
                <a:rPr lang="en-US" sz="700" b="1" dirty="0">
                  <a:solidFill>
                    <a:schemeClr val="lt1"/>
                  </a:solidFill>
                  <a:latin typeface="Roboto"/>
                  <a:ea typeface="Roboto"/>
                  <a:cs typeface="Roboto"/>
                  <a:sym typeface="Roboto"/>
                </a:rPr>
                <a:t>J2</a:t>
              </a:r>
              <a:endParaRPr sz="1400" dirty="0">
                <a:latin typeface="Roboto" panose="02000000000000000000" pitchFamily="2" charset="0"/>
                <a:ea typeface="Roboto" panose="02000000000000000000" pitchFamily="2" charset="0"/>
                <a:cs typeface="Roboto" panose="02000000000000000000" pitchFamily="2" charset="0"/>
              </a:endParaRPr>
            </a:p>
          </p:txBody>
        </p:sp>
      </p:grpSp>
      <p:sp>
        <p:nvSpPr>
          <p:cNvPr id="152" name="Google Shape;1708;p68">
            <a:extLst>
              <a:ext uri="{FF2B5EF4-FFF2-40B4-BE49-F238E27FC236}">
                <a16:creationId xmlns:a16="http://schemas.microsoft.com/office/drawing/2014/main" id="{FDBEE713-A1C8-5442-701B-4C6805947E4B}"/>
              </a:ext>
            </a:extLst>
          </p:cNvPr>
          <p:cNvSpPr txBox="1"/>
          <p:nvPr/>
        </p:nvSpPr>
        <p:spPr>
          <a:xfrm>
            <a:off x="8099972" y="3212568"/>
            <a:ext cx="624301" cy="246221"/>
          </a:xfrm>
          <a:prstGeom prst="rect">
            <a:avLst/>
          </a:prstGeom>
          <a:noFill/>
          <a:ln>
            <a:noFill/>
          </a:ln>
        </p:spPr>
        <p:txBody>
          <a:bodyPr spcFirstLastPara="1" wrap="square" lIns="0" tIns="0" rIns="0" bIns="0" anchor="ctr" anchorCtr="0">
            <a:spAutoFit/>
          </a:bodyPr>
          <a:lstStyle/>
          <a:p>
            <a:pPr>
              <a:buSzPts val="800"/>
            </a:pPr>
            <a:r>
              <a:rPr lang="en-US" sz="800" b="1" dirty="0">
                <a:solidFill>
                  <a:srgbClr val="3F3F3F"/>
                </a:solidFill>
                <a:latin typeface="Roboto"/>
                <a:ea typeface="Roboto"/>
                <a:cs typeface="Roboto"/>
                <a:sym typeface="Roboto"/>
              </a:rPr>
              <a:t>Pegasus Lite </a:t>
            </a:r>
            <a:endParaRPr sz="1400" dirty="0">
              <a:latin typeface="Roboto" panose="02000000000000000000" pitchFamily="2" charset="0"/>
              <a:ea typeface="Roboto" panose="02000000000000000000" pitchFamily="2" charset="0"/>
              <a:cs typeface="Roboto" panose="02000000000000000000" pitchFamily="2" charset="0"/>
            </a:endParaRPr>
          </a:p>
          <a:p>
            <a:pPr>
              <a:buSzPts val="800"/>
            </a:pPr>
            <a:r>
              <a:rPr lang="en-US" sz="800" b="1" dirty="0">
                <a:solidFill>
                  <a:srgbClr val="3F3F3F"/>
                </a:solidFill>
                <a:latin typeface="Roboto"/>
                <a:ea typeface="Roboto"/>
                <a:cs typeface="Roboto"/>
                <a:sym typeface="Roboto"/>
              </a:rPr>
              <a:t>Instance</a:t>
            </a:r>
            <a:endParaRPr sz="800" b="1" dirty="0">
              <a:solidFill>
                <a:srgbClr val="3F3F3F"/>
              </a:solidFill>
              <a:latin typeface="Roboto"/>
              <a:ea typeface="Roboto"/>
              <a:cs typeface="Roboto"/>
              <a:sym typeface="Roboto"/>
            </a:endParaRPr>
          </a:p>
        </p:txBody>
      </p:sp>
      <p:sp>
        <p:nvSpPr>
          <p:cNvPr id="164" name="Google Shape;1720;p68">
            <a:extLst>
              <a:ext uri="{FF2B5EF4-FFF2-40B4-BE49-F238E27FC236}">
                <a16:creationId xmlns:a16="http://schemas.microsoft.com/office/drawing/2014/main" id="{AF658DE9-27A9-6AFE-4C6A-2BE63161121D}"/>
              </a:ext>
            </a:extLst>
          </p:cNvPr>
          <p:cNvSpPr txBox="1"/>
          <p:nvPr/>
        </p:nvSpPr>
        <p:spPr>
          <a:xfrm>
            <a:off x="7522318" y="1027246"/>
            <a:ext cx="992951" cy="161711"/>
          </a:xfrm>
          <a:prstGeom prst="rect">
            <a:avLst/>
          </a:prstGeom>
          <a:noFill/>
          <a:ln>
            <a:noFill/>
          </a:ln>
        </p:spPr>
        <p:txBody>
          <a:bodyPr spcFirstLastPara="1" wrap="square" lIns="0" tIns="0" rIns="0" bIns="0" anchor="ctr" anchorCtr="0">
            <a:spAutoFit/>
          </a:bodyPr>
          <a:lstStyle/>
          <a:p>
            <a:pPr>
              <a:buSzPts val="1050"/>
            </a:pPr>
            <a:r>
              <a:rPr lang="en-US" sz="1051" b="1">
                <a:solidFill>
                  <a:srgbClr val="6CAF27"/>
                </a:solidFill>
                <a:latin typeface="Roboto"/>
                <a:ea typeface="Roboto"/>
                <a:cs typeface="Roboto"/>
                <a:sym typeface="Roboto"/>
              </a:rPr>
              <a:t>Compute Site 1</a:t>
            </a:r>
            <a:endParaRPr sz="1051" b="1">
              <a:solidFill>
                <a:srgbClr val="6CAF27"/>
              </a:solidFill>
              <a:latin typeface="Roboto"/>
              <a:ea typeface="Roboto"/>
              <a:cs typeface="Roboto"/>
              <a:sym typeface="Roboto"/>
            </a:endParaRPr>
          </a:p>
        </p:txBody>
      </p:sp>
      <p:cxnSp>
        <p:nvCxnSpPr>
          <p:cNvPr id="165" name="Google Shape;1721;p68">
            <a:extLst>
              <a:ext uri="{FF2B5EF4-FFF2-40B4-BE49-F238E27FC236}">
                <a16:creationId xmlns:a16="http://schemas.microsoft.com/office/drawing/2014/main" id="{546FE36D-BD98-FCB0-6273-C0664F4EE06C}"/>
              </a:ext>
            </a:extLst>
          </p:cNvPr>
          <p:cNvCxnSpPr/>
          <p:nvPr/>
        </p:nvCxnSpPr>
        <p:spPr>
          <a:xfrm>
            <a:off x="7861399" y="2284197"/>
            <a:ext cx="572567" cy="0"/>
          </a:xfrm>
          <a:prstGeom prst="straightConnector1">
            <a:avLst/>
          </a:prstGeom>
          <a:noFill/>
          <a:ln w="12700" cap="flat" cmpd="sng">
            <a:solidFill>
              <a:srgbClr val="BFBFBF"/>
            </a:solidFill>
            <a:prstDash val="solid"/>
            <a:round/>
            <a:headEnd type="none" w="sm" len="sm"/>
            <a:tailEnd type="none" w="sm" len="sm"/>
          </a:ln>
        </p:spPr>
      </p:cxnSp>
      <p:grpSp>
        <p:nvGrpSpPr>
          <p:cNvPr id="166" name="Google Shape;1722;p68">
            <a:extLst>
              <a:ext uri="{FF2B5EF4-FFF2-40B4-BE49-F238E27FC236}">
                <a16:creationId xmlns:a16="http://schemas.microsoft.com/office/drawing/2014/main" id="{CF61B13E-1E5F-DBB7-6870-542E2DA3EB18}"/>
              </a:ext>
            </a:extLst>
          </p:cNvPr>
          <p:cNvGrpSpPr/>
          <p:nvPr/>
        </p:nvGrpSpPr>
        <p:grpSpPr>
          <a:xfrm>
            <a:off x="7523356" y="2040511"/>
            <a:ext cx="480125" cy="571442"/>
            <a:chOff x="2700529" y="5095926"/>
            <a:chExt cx="376960" cy="448655"/>
          </a:xfrm>
        </p:grpSpPr>
        <p:grpSp>
          <p:nvGrpSpPr>
            <p:cNvPr id="167" name="Google Shape;1723;p68">
              <a:extLst>
                <a:ext uri="{FF2B5EF4-FFF2-40B4-BE49-F238E27FC236}">
                  <a16:creationId xmlns:a16="http://schemas.microsoft.com/office/drawing/2014/main" id="{176CCB2F-64A3-1809-6858-E96E3636FFA0}"/>
                </a:ext>
              </a:extLst>
            </p:cNvPr>
            <p:cNvGrpSpPr/>
            <p:nvPr/>
          </p:nvGrpSpPr>
          <p:grpSpPr>
            <a:xfrm>
              <a:off x="2700529" y="5095926"/>
              <a:ext cx="376960" cy="448655"/>
              <a:chOff x="2939671" y="4395131"/>
              <a:chExt cx="376960" cy="448655"/>
            </a:xfrm>
          </p:grpSpPr>
          <p:grpSp>
            <p:nvGrpSpPr>
              <p:cNvPr id="169" name="Google Shape;1724;p68">
                <a:extLst>
                  <a:ext uri="{FF2B5EF4-FFF2-40B4-BE49-F238E27FC236}">
                    <a16:creationId xmlns:a16="http://schemas.microsoft.com/office/drawing/2014/main" id="{A60E93D2-27FA-06F9-83DF-A41FC4B4FF54}"/>
                  </a:ext>
                </a:extLst>
              </p:cNvPr>
              <p:cNvGrpSpPr/>
              <p:nvPr/>
            </p:nvGrpSpPr>
            <p:grpSpPr>
              <a:xfrm>
                <a:off x="3040778" y="4395131"/>
                <a:ext cx="275853" cy="376767"/>
                <a:chOff x="3040778" y="4395131"/>
                <a:chExt cx="275853" cy="376767"/>
              </a:xfrm>
            </p:grpSpPr>
            <p:sp>
              <p:nvSpPr>
                <p:cNvPr id="185" name="Google Shape;1725;p68">
                  <a:extLst>
                    <a:ext uri="{FF2B5EF4-FFF2-40B4-BE49-F238E27FC236}">
                      <a16:creationId xmlns:a16="http://schemas.microsoft.com/office/drawing/2014/main" id="{7DD8FDB0-2E51-2352-C8EC-3E72170ED96E}"/>
                    </a:ext>
                  </a:extLst>
                </p:cNvPr>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86" name="Google Shape;1726;p68">
                  <a:extLst>
                    <a:ext uri="{FF2B5EF4-FFF2-40B4-BE49-F238E27FC236}">
                      <a16:creationId xmlns:a16="http://schemas.microsoft.com/office/drawing/2014/main" id="{FB7960E0-266C-FF4B-A61B-8554296BF408}"/>
                    </a:ext>
                  </a:extLst>
                </p:cNvPr>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87" name="Google Shape;1727;p68">
                  <a:extLst>
                    <a:ext uri="{FF2B5EF4-FFF2-40B4-BE49-F238E27FC236}">
                      <a16:creationId xmlns:a16="http://schemas.microsoft.com/office/drawing/2014/main" id="{599E8657-2B79-422D-6FA7-CE4D22BF658E}"/>
                    </a:ext>
                  </a:extLst>
                </p:cNvPr>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88" name="Google Shape;1728;p68">
                  <a:extLst>
                    <a:ext uri="{FF2B5EF4-FFF2-40B4-BE49-F238E27FC236}">
                      <a16:creationId xmlns:a16="http://schemas.microsoft.com/office/drawing/2014/main" id="{70A3F754-9D0D-CDFB-6779-B690856207E2}"/>
                    </a:ext>
                  </a:extLst>
                </p:cNvPr>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89" name="Google Shape;1729;p68">
                  <a:extLst>
                    <a:ext uri="{FF2B5EF4-FFF2-40B4-BE49-F238E27FC236}">
                      <a16:creationId xmlns:a16="http://schemas.microsoft.com/office/drawing/2014/main" id="{81FF0BAF-BCE9-5479-3DA3-0A1CA17C4BBB}"/>
                    </a:ext>
                  </a:extLst>
                </p:cNvPr>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90" name="Google Shape;1730;p68">
                  <a:extLst>
                    <a:ext uri="{FF2B5EF4-FFF2-40B4-BE49-F238E27FC236}">
                      <a16:creationId xmlns:a16="http://schemas.microsoft.com/office/drawing/2014/main" id="{1CF24AB1-B7A0-330A-DA10-1E1A54360013}"/>
                    </a:ext>
                  </a:extLst>
                </p:cNvPr>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91" name="Google Shape;1731;p68">
                  <a:extLst>
                    <a:ext uri="{FF2B5EF4-FFF2-40B4-BE49-F238E27FC236}">
                      <a16:creationId xmlns:a16="http://schemas.microsoft.com/office/drawing/2014/main" id="{E840C2C0-DD2A-BAD6-416D-123EBA9EFE70}"/>
                    </a:ext>
                  </a:extLst>
                </p:cNvPr>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92" name="Google Shape;1732;p68">
                  <a:extLst>
                    <a:ext uri="{FF2B5EF4-FFF2-40B4-BE49-F238E27FC236}">
                      <a16:creationId xmlns:a16="http://schemas.microsoft.com/office/drawing/2014/main" id="{451AB97D-1A6F-AEEA-6BC5-0E7F541C4C78}"/>
                    </a:ext>
                  </a:extLst>
                </p:cNvPr>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93" name="Google Shape;1733;p68">
                  <a:extLst>
                    <a:ext uri="{FF2B5EF4-FFF2-40B4-BE49-F238E27FC236}">
                      <a16:creationId xmlns:a16="http://schemas.microsoft.com/office/drawing/2014/main" id="{3D428765-0779-1F50-90D7-12E56D178E10}"/>
                    </a:ext>
                  </a:extLst>
                </p:cNvPr>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170" name="Google Shape;1734;p68">
                <a:extLst>
                  <a:ext uri="{FF2B5EF4-FFF2-40B4-BE49-F238E27FC236}">
                    <a16:creationId xmlns:a16="http://schemas.microsoft.com/office/drawing/2014/main" id="{AE5391E6-389A-351B-E2C0-BECD6DFA6624}"/>
                  </a:ext>
                </a:extLst>
              </p:cNvPr>
              <p:cNvGrpSpPr/>
              <p:nvPr/>
            </p:nvGrpSpPr>
            <p:grpSpPr>
              <a:xfrm>
                <a:off x="2939671" y="4689883"/>
                <a:ext cx="145155" cy="153903"/>
                <a:chOff x="5967413" y="-3362325"/>
                <a:chExt cx="1133475" cy="1454150"/>
              </a:xfrm>
            </p:grpSpPr>
            <p:sp>
              <p:nvSpPr>
                <p:cNvPr id="171" name="Google Shape;1735;p68">
                  <a:extLst>
                    <a:ext uri="{FF2B5EF4-FFF2-40B4-BE49-F238E27FC236}">
                      <a16:creationId xmlns:a16="http://schemas.microsoft.com/office/drawing/2014/main" id="{F340EF22-0791-A3C8-DB05-0FB7CD24927B}"/>
                    </a:ext>
                  </a:extLst>
                </p:cNvPr>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72" name="Google Shape;1736;p68">
                  <a:extLst>
                    <a:ext uri="{FF2B5EF4-FFF2-40B4-BE49-F238E27FC236}">
                      <a16:creationId xmlns:a16="http://schemas.microsoft.com/office/drawing/2014/main" id="{13AB9853-6AF3-1A1C-4E37-58B984A85B71}"/>
                    </a:ext>
                  </a:extLst>
                </p:cNvPr>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73" name="Google Shape;1737;p68">
                  <a:extLst>
                    <a:ext uri="{FF2B5EF4-FFF2-40B4-BE49-F238E27FC236}">
                      <a16:creationId xmlns:a16="http://schemas.microsoft.com/office/drawing/2014/main" id="{78C7A246-F7F5-DE72-C0A3-0DE90CBC3A12}"/>
                    </a:ext>
                  </a:extLst>
                </p:cNvPr>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74" name="Google Shape;1738;p68">
                  <a:extLst>
                    <a:ext uri="{FF2B5EF4-FFF2-40B4-BE49-F238E27FC236}">
                      <a16:creationId xmlns:a16="http://schemas.microsoft.com/office/drawing/2014/main" id="{79087253-CFC2-96DA-4BCD-59E578DD2034}"/>
                    </a:ext>
                  </a:extLst>
                </p:cNvPr>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75" name="Google Shape;1739;p68">
                  <a:extLst>
                    <a:ext uri="{FF2B5EF4-FFF2-40B4-BE49-F238E27FC236}">
                      <a16:creationId xmlns:a16="http://schemas.microsoft.com/office/drawing/2014/main" id="{F8DD3B5F-C327-16F0-B73A-D49110F5A575}"/>
                    </a:ext>
                  </a:extLst>
                </p:cNvPr>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76" name="Google Shape;1740;p68">
                  <a:extLst>
                    <a:ext uri="{FF2B5EF4-FFF2-40B4-BE49-F238E27FC236}">
                      <a16:creationId xmlns:a16="http://schemas.microsoft.com/office/drawing/2014/main" id="{15C418BC-08C1-82A3-B263-D604214B4A33}"/>
                    </a:ext>
                  </a:extLst>
                </p:cNvPr>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77" name="Google Shape;1741;p68">
                  <a:extLst>
                    <a:ext uri="{FF2B5EF4-FFF2-40B4-BE49-F238E27FC236}">
                      <a16:creationId xmlns:a16="http://schemas.microsoft.com/office/drawing/2014/main" id="{9F61DE1A-6980-299C-433B-719396661C28}"/>
                    </a:ext>
                  </a:extLst>
                </p:cNvPr>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78" name="Google Shape;1742;p68">
                  <a:extLst>
                    <a:ext uri="{FF2B5EF4-FFF2-40B4-BE49-F238E27FC236}">
                      <a16:creationId xmlns:a16="http://schemas.microsoft.com/office/drawing/2014/main" id="{ACD998A3-0343-EA53-D847-969068228E8D}"/>
                    </a:ext>
                  </a:extLst>
                </p:cNvPr>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79" name="Google Shape;1743;p68">
                  <a:extLst>
                    <a:ext uri="{FF2B5EF4-FFF2-40B4-BE49-F238E27FC236}">
                      <a16:creationId xmlns:a16="http://schemas.microsoft.com/office/drawing/2014/main" id="{86B64DA8-02C3-ECFB-AD1D-99FA870F4A9A}"/>
                    </a:ext>
                  </a:extLst>
                </p:cNvPr>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80" name="Google Shape;1744;p68">
                  <a:extLst>
                    <a:ext uri="{FF2B5EF4-FFF2-40B4-BE49-F238E27FC236}">
                      <a16:creationId xmlns:a16="http://schemas.microsoft.com/office/drawing/2014/main" id="{7AA96E6C-D76A-C417-0A7B-8224C1F8638D}"/>
                    </a:ext>
                  </a:extLst>
                </p:cNvPr>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81" name="Google Shape;1745;p68">
                  <a:extLst>
                    <a:ext uri="{FF2B5EF4-FFF2-40B4-BE49-F238E27FC236}">
                      <a16:creationId xmlns:a16="http://schemas.microsoft.com/office/drawing/2014/main" id="{91213779-556C-3C42-088C-A7AF56D36102}"/>
                    </a:ext>
                  </a:extLst>
                </p:cNvPr>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82" name="Google Shape;1746;p68">
                  <a:extLst>
                    <a:ext uri="{FF2B5EF4-FFF2-40B4-BE49-F238E27FC236}">
                      <a16:creationId xmlns:a16="http://schemas.microsoft.com/office/drawing/2014/main" id="{6A3E69A6-18CA-C136-9B45-0687E0EE87BF}"/>
                    </a:ext>
                  </a:extLst>
                </p:cNvPr>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83" name="Google Shape;1747;p68">
                  <a:extLst>
                    <a:ext uri="{FF2B5EF4-FFF2-40B4-BE49-F238E27FC236}">
                      <a16:creationId xmlns:a16="http://schemas.microsoft.com/office/drawing/2014/main" id="{351D2E88-C7DE-BAD1-AA70-F4AC48E84385}"/>
                    </a:ext>
                  </a:extLst>
                </p:cNvPr>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84" name="Google Shape;1748;p68">
                  <a:extLst>
                    <a:ext uri="{FF2B5EF4-FFF2-40B4-BE49-F238E27FC236}">
                      <a16:creationId xmlns:a16="http://schemas.microsoft.com/office/drawing/2014/main" id="{5EACA72C-BA49-F0C6-FDAF-CC5338398AFF}"/>
                    </a:ext>
                  </a:extLst>
                </p:cNvPr>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grpSp>
        </p:grpSp>
        <p:sp>
          <p:nvSpPr>
            <p:cNvPr id="168" name="Google Shape;1749;p68">
              <a:extLst>
                <a:ext uri="{FF2B5EF4-FFF2-40B4-BE49-F238E27FC236}">
                  <a16:creationId xmlns:a16="http://schemas.microsoft.com/office/drawing/2014/main" id="{29D36E9E-5269-3647-3449-490AAECC3F64}"/>
                </a:ext>
              </a:extLst>
            </p:cNvPr>
            <p:cNvSpPr txBox="1"/>
            <p:nvPr/>
          </p:nvSpPr>
          <p:spPr>
            <a:xfrm>
              <a:off x="2866069" y="5493356"/>
              <a:ext cx="92696" cy="48329"/>
            </a:xfrm>
            <a:prstGeom prst="rect">
              <a:avLst/>
            </a:prstGeom>
            <a:noFill/>
            <a:ln>
              <a:noFill/>
            </a:ln>
          </p:spPr>
          <p:txBody>
            <a:bodyPr spcFirstLastPara="1" wrap="square" lIns="0" tIns="0" rIns="0" bIns="0" anchor="ctr" anchorCtr="0">
              <a:spAutoFit/>
            </a:bodyPr>
            <a:lstStyle/>
            <a:p>
              <a:pPr>
                <a:buSzPts val="400"/>
              </a:pPr>
              <a:r>
                <a:rPr lang="en-US" sz="400" b="1">
                  <a:solidFill>
                    <a:srgbClr val="3F3F3F"/>
                  </a:solidFill>
                  <a:latin typeface="Roboto"/>
                  <a:ea typeface="Roboto"/>
                  <a:cs typeface="Roboto"/>
                  <a:sym typeface="Roboto"/>
                </a:rPr>
                <a:t>WN</a:t>
              </a:r>
              <a:endParaRPr sz="400" b="1">
                <a:solidFill>
                  <a:srgbClr val="3F3F3F"/>
                </a:solidFill>
                <a:latin typeface="Roboto"/>
                <a:ea typeface="Roboto"/>
                <a:cs typeface="Roboto"/>
                <a:sym typeface="Roboto"/>
              </a:endParaRPr>
            </a:p>
          </p:txBody>
        </p:sp>
      </p:grpSp>
      <p:grpSp>
        <p:nvGrpSpPr>
          <p:cNvPr id="194" name="Google Shape;1750;p68">
            <a:extLst>
              <a:ext uri="{FF2B5EF4-FFF2-40B4-BE49-F238E27FC236}">
                <a16:creationId xmlns:a16="http://schemas.microsoft.com/office/drawing/2014/main" id="{F1C3AFB6-FD81-5F54-7290-E1C7F877544C}"/>
              </a:ext>
            </a:extLst>
          </p:cNvPr>
          <p:cNvGrpSpPr/>
          <p:nvPr/>
        </p:nvGrpSpPr>
        <p:grpSpPr>
          <a:xfrm>
            <a:off x="8123459" y="2040511"/>
            <a:ext cx="480125" cy="571442"/>
            <a:chOff x="2700529" y="5095926"/>
            <a:chExt cx="376960" cy="448655"/>
          </a:xfrm>
        </p:grpSpPr>
        <p:grpSp>
          <p:nvGrpSpPr>
            <p:cNvPr id="195" name="Google Shape;1751;p68">
              <a:extLst>
                <a:ext uri="{FF2B5EF4-FFF2-40B4-BE49-F238E27FC236}">
                  <a16:creationId xmlns:a16="http://schemas.microsoft.com/office/drawing/2014/main" id="{6C65198C-7DCD-8E2B-220F-DF331D8BEB26}"/>
                </a:ext>
              </a:extLst>
            </p:cNvPr>
            <p:cNvGrpSpPr/>
            <p:nvPr/>
          </p:nvGrpSpPr>
          <p:grpSpPr>
            <a:xfrm>
              <a:off x="2700529" y="5095926"/>
              <a:ext cx="376960" cy="448655"/>
              <a:chOff x="2939671" y="4395131"/>
              <a:chExt cx="376960" cy="448655"/>
            </a:xfrm>
          </p:grpSpPr>
          <p:grpSp>
            <p:nvGrpSpPr>
              <p:cNvPr id="197" name="Google Shape;1752;p68">
                <a:extLst>
                  <a:ext uri="{FF2B5EF4-FFF2-40B4-BE49-F238E27FC236}">
                    <a16:creationId xmlns:a16="http://schemas.microsoft.com/office/drawing/2014/main" id="{570C69B9-CAD8-3814-8AE0-9B96AA30D85D}"/>
                  </a:ext>
                </a:extLst>
              </p:cNvPr>
              <p:cNvGrpSpPr/>
              <p:nvPr/>
            </p:nvGrpSpPr>
            <p:grpSpPr>
              <a:xfrm>
                <a:off x="3040778" y="4395131"/>
                <a:ext cx="275853" cy="376767"/>
                <a:chOff x="3040778" y="4395131"/>
                <a:chExt cx="275853" cy="376767"/>
              </a:xfrm>
            </p:grpSpPr>
            <p:sp>
              <p:nvSpPr>
                <p:cNvPr id="213" name="Google Shape;1753;p68">
                  <a:extLst>
                    <a:ext uri="{FF2B5EF4-FFF2-40B4-BE49-F238E27FC236}">
                      <a16:creationId xmlns:a16="http://schemas.microsoft.com/office/drawing/2014/main" id="{9BD38069-58B6-1992-BD1F-D129F59A5AB5}"/>
                    </a:ext>
                  </a:extLst>
                </p:cNvPr>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14" name="Google Shape;1754;p68">
                  <a:extLst>
                    <a:ext uri="{FF2B5EF4-FFF2-40B4-BE49-F238E27FC236}">
                      <a16:creationId xmlns:a16="http://schemas.microsoft.com/office/drawing/2014/main" id="{15B9A251-4585-FA9E-6B62-E57032FA4232}"/>
                    </a:ext>
                  </a:extLst>
                </p:cNvPr>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15" name="Google Shape;1755;p68">
                  <a:extLst>
                    <a:ext uri="{FF2B5EF4-FFF2-40B4-BE49-F238E27FC236}">
                      <a16:creationId xmlns:a16="http://schemas.microsoft.com/office/drawing/2014/main" id="{6E0344D4-5B93-08C3-F2E9-BE3771F18811}"/>
                    </a:ext>
                  </a:extLst>
                </p:cNvPr>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16" name="Google Shape;1756;p68">
                  <a:extLst>
                    <a:ext uri="{FF2B5EF4-FFF2-40B4-BE49-F238E27FC236}">
                      <a16:creationId xmlns:a16="http://schemas.microsoft.com/office/drawing/2014/main" id="{40FBFBB2-AB74-F2BB-D103-6073A14D22D8}"/>
                    </a:ext>
                  </a:extLst>
                </p:cNvPr>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17" name="Google Shape;1757;p68">
                  <a:extLst>
                    <a:ext uri="{FF2B5EF4-FFF2-40B4-BE49-F238E27FC236}">
                      <a16:creationId xmlns:a16="http://schemas.microsoft.com/office/drawing/2014/main" id="{F6D50EC7-3CD0-E974-235C-E9BDCCF924C4}"/>
                    </a:ext>
                  </a:extLst>
                </p:cNvPr>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18" name="Google Shape;1758;p68">
                  <a:extLst>
                    <a:ext uri="{FF2B5EF4-FFF2-40B4-BE49-F238E27FC236}">
                      <a16:creationId xmlns:a16="http://schemas.microsoft.com/office/drawing/2014/main" id="{6D2B4EBC-6A77-4970-9D73-BFD3F0AE5682}"/>
                    </a:ext>
                  </a:extLst>
                </p:cNvPr>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19" name="Google Shape;1759;p68">
                  <a:extLst>
                    <a:ext uri="{FF2B5EF4-FFF2-40B4-BE49-F238E27FC236}">
                      <a16:creationId xmlns:a16="http://schemas.microsoft.com/office/drawing/2014/main" id="{9C2D4CBA-3B3F-8706-F884-7A4D9320E3DC}"/>
                    </a:ext>
                  </a:extLst>
                </p:cNvPr>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20" name="Google Shape;1760;p68">
                  <a:extLst>
                    <a:ext uri="{FF2B5EF4-FFF2-40B4-BE49-F238E27FC236}">
                      <a16:creationId xmlns:a16="http://schemas.microsoft.com/office/drawing/2014/main" id="{6F677728-15C0-2820-AC2B-57C9E9E584E3}"/>
                    </a:ext>
                  </a:extLst>
                </p:cNvPr>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21" name="Google Shape;1761;p68">
                  <a:extLst>
                    <a:ext uri="{FF2B5EF4-FFF2-40B4-BE49-F238E27FC236}">
                      <a16:creationId xmlns:a16="http://schemas.microsoft.com/office/drawing/2014/main" id="{788AA59B-EC6F-69A1-EBD3-E148047047CE}"/>
                    </a:ext>
                  </a:extLst>
                </p:cNvPr>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198" name="Google Shape;1762;p68">
                <a:extLst>
                  <a:ext uri="{FF2B5EF4-FFF2-40B4-BE49-F238E27FC236}">
                    <a16:creationId xmlns:a16="http://schemas.microsoft.com/office/drawing/2014/main" id="{F22BBA65-0484-FD87-CFD6-F8AD3AC20740}"/>
                  </a:ext>
                </a:extLst>
              </p:cNvPr>
              <p:cNvGrpSpPr/>
              <p:nvPr/>
            </p:nvGrpSpPr>
            <p:grpSpPr>
              <a:xfrm>
                <a:off x="2939671" y="4689883"/>
                <a:ext cx="145155" cy="153903"/>
                <a:chOff x="5967413" y="-3362325"/>
                <a:chExt cx="1133475" cy="1454150"/>
              </a:xfrm>
            </p:grpSpPr>
            <p:sp>
              <p:nvSpPr>
                <p:cNvPr id="199" name="Google Shape;1763;p68">
                  <a:extLst>
                    <a:ext uri="{FF2B5EF4-FFF2-40B4-BE49-F238E27FC236}">
                      <a16:creationId xmlns:a16="http://schemas.microsoft.com/office/drawing/2014/main" id="{A3EC117F-480C-AA0C-EB19-0775B55BB883}"/>
                    </a:ext>
                  </a:extLst>
                </p:cNvPr>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00" name="Google Shape;1764;p68">
                  <a:extLst>
                    <a:ext uri="{FF2B5EF4-FFF2-40B4-BE49-F238E27FC236}">
                      <a16:creationId xmlns:a16="http://schemas.microsoft.com/office/drawing/2014/main" id="{4821720C-0C8B-FBCD-613D-76E0AA42617E}"/>
                    </a:ext>
                  </a:extLst>
                </p:cNvPr>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01" name="Google Shape;1765;p68">
                  <a:extLst>
                    <a:ext uri="{FF2B5EF4-FFF2-40B4-BE49-F238E27FC236}">
                      <a16:creationId xmlns:a16="http://schemas.microsoft.com/office/drawing/2014/main" id="{E07BDECC-9D2F-0D16-19AE-39CBE7B26F0F}"/>
                    </a:ext>
                  </a:extLst>
                </p:cNvPr>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02" name="Google Shape;1766;p68">
                  <a:extLst>
                    <a:ext uri="{FF2B5EF4-FFF2-40B4-BE49-F238E27FC236}">
                      <a16:creationId xmlns:a16="http://schemas.microsoft.com/office/drawing/2014/main" id="{AB1075AF-8266-AAEE-295E-22DD51A719B5}"/>
                    </a:ext>
                  </a:extLst>
                </p:cNvPr>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03" name="Google Shape;1767;p68">
                  <a:extLst>
                    <a:ext uri="{FF2B5EF4-FFF2-40B4-BE49-F238E27FC236}">
                      <a16:creationId xmlns:a16="http://schemas.microsoft.com/office/drawing/2014/main" id="{46014AC4-B975-F3FC-7D57-31610795EA34}"/>
                    </a:ext>
                  </a:extLst>
                </p:cNvPr>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04" name="Google Shape;1768;p68">
                  <a:extLst>
                    <a:ext uri="{FF2B5EF4-FFF2-40B4-BE49-F238E27FC236}">
                      <a16:creationId xmlns:a16="http://schemas.microsoft.com/office/drawing/2014/main" id="{0D3DEB93-D041-BEB8-0D22-395F0AF9F909}"/>
                    </a:ext>
                  </a:extLst>
                </p:cNvPr>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05" name="Google Shape;1769;p68">
                  <a:extLst>
                    <a:ext uri="{FF2B5EF4-FFF2-40B4-BE49-F238E27FC236}">
                      <a16:creationId xmlns:a16="http://schemas.microsoft.com/office/drawing/2014/main" id="{6F775A54-6684-25A9-A991-3FEBD7D6A1C6}"/>
                    </a:ext>
                  </a:extLst>
                </p:cNvPr>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06" name="Google Shape;1770;p68">
                  <a:extLst>
                    <a:ext uri="{FF2B5EF4-FFF2-40B4-BE49-F238E27FC236}">
                      <a16:creationId xmlns:a16="http://schemas.microsoft.com/office/drawing/2014/main" id="{5109AAAA-A80F-B6A6-A388-4279C07899E8}"/>
                    </a:ext>
                  </a:extLst>
                </p:cNvPr>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07" name="Google Shape;1771;p68">
                  <a:extLst>
                    <a:ext uri="{FF2B5EF4-FFF2-40B4-BE49-F238E27FC236}">
                      <a16:creationId xmlns:a16="http://schemas.microsoft.com/office/drawing/2014/main" id="{1A2E34A2-3299-BA98-0BD2-52388BDF2A4C}"/>
                    </a:ext>
                  </a:extLst>
                </p:cNvPr>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08" name="Google Shape;1772;p68">
                  <a:extLst>
                    <a:ext uri="{FF2B5EF4-FFF2-40B4-BE49-F238E27FC236}">
                      <a16:creationId xmlns:a16="http://schemas.microsoft.com/office/drawing/2014/main" id="{A3A8EFE2-881D-A6CE-17D1-87D5EE36DBBB}"/>
                    </a:ext>
                  </a:extLst>
                </p:cNvPr>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09" name="Google Shape;1773;p68">
                  <a:extLst>
                    <a:ext uri="{FF2B5EF4-FFF2-40B4-BE49-F238E27FC236}">
                      <a16:creationId xmlns:a16="http://schemas.microsoft.com/office/drawing/2014/main" id="{8BEF07A9-C454-BE8A-C233-5F08B20447FE}"/>
                    </a:ext>
                  </a:extLst>
                </p:cNvPr>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10" name="Google Shape;1774;p68">
                  <a:extLst>
                    <a:ext uri="{FF2B5EF4-FFF2-40B4-BE49-F238E27FC236}">
                      <a16:creationId xmlns:a16="http://schemas.microsoft.com/office/drawing/2014/main" id="{0C67E492-2501-C6B7-15B8-23F3879F67B4}"/>
                    </a:ext>
                  </a:extLst>
                </p:cNvPr>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11" name="Google Shape;1775;p68">
                  <a:extLst>
                    <a:ext uri="{FF2B5EF4-FFF2-40B4-BE49-F238E27FC236}">
                      <a16:creationId xmlns:a16="http://schemas.microsoft.com/office/drawing/2014/main" id="{B20FFAAF-4CB4-ECEA-540A-31CB30BDEF74}"/>
                    </a:ext>
                  </a:extLst>
                </p:cNvPr>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212" name="Google Shape;1776;p68">
                  <a:extLst>
                    <a:ext uri="{FF2B5EF4-FFF2-40B4-BE49-F238E27FC236}">
                      <a16:creationId xmlns:a16="http://schemas.microsoft.com/office/drawing/2014/main" id="{5FE039AE-2EB8-D25A-DF0E-9AE6AFBE6E87}"/>
                    </a:ext>
                  </a:extLst>
                </p:cNvPr>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grpSp>
        </p:grpSp>
        <p:sp>
          <p:nvSpPr>
            <p:cNvPr id="196" name="Google Shape;1777;p68">
              <a:extLst>
                <a:ext uri="{FF2B5EF4-FFF2-40B4-BE49-F238E27FC236}">
                  <a16:creationId xmlns:a16="http://schemas.microsoft.com/office/drawing/2014/main" id="{9F6C4B3B-F47F-B782-52C2-3F014431AA9A}"/>
                </a:ext>
              </a:extLst>
            </p:cNvPr>
            <p:cNvSpPr txBox="1"/>
            <p:nvPr/>
          </p:nvSpPr>
          <p:spPr>
            <a:xfrm>
              <a:off x="2866069" y="5493356"/>
              <a:ext cx="92696" cy="48329"/>
            </a:xfrm>
            <a:prstGeom prst="rect">
              <a:avLst/>
            </a:prstGeom>
            <a:noFill/>
            <a:ln>
              <a:noFill/>
            </a:ln>
          </p:spPr>
          <p:txBody>
            <a:bodyPr spcFirstLastPara="1" wrap="square" lIns="0" tIns="0" rIns="0" bIns="0" anchor="ctr" anchorCtr="0">
              <a:spAutoFit/>
            </a:bodyPr>
            <a:lstStyle/>
            <a:p>
              <a:pPr>
                <a:buSzPts val="400"/>
              </a:pPr>
              <a:r>
                <a:rPr lang="en-US" sz="400" b="1">
                  <a:solidFill>
                    <a:srgbClr val="3F3F3F"/>
                  </a:solidFill>
                  <a:latin typeface="Roboto"/>
                  <a:ea typeface="Roboto"/>
                  <a:cs typeface="Roboto"/>
                  <a:sym typeface="Roboto"/>
                </a:rPr>
                <a:t>WN</a:t>
              </a:r>
              <a:endParaRPr sz="400" b="1">
                <a:solidFill>
                  <a:srgbClr val="3F3F3F"/>
                </a:solidFill>
                <a:latin typeface="Roboto"/>
                <a:ea typeface="Roboto"/>
                <a:cs typeface="Roboto"/>
                <a:sym typeface="Roboto"/>
              </a:endParaRPr>
            </a:p>
          </p:txBody>
        </p:sp>
      </p:grpSp>
      <p:sp>
        <p:nvSpPr>
          <p:cNvPr id="222" name="Google Shape;1778;p68">
            <a:extLst>
              <a:ext uri="{FF2B5EF4-FFF2-40B4-BE49-F238E27FC236}">
                <a16:creationId xmlns:a16="http://schemas.microsoft.com/office/drawing/2014/main" id="{1EE40485-0B93-7BE1-B19C-51D8AEC634E8}"/>
              </a:ext>
            </a:extLst>
          </p:cNvPr>
          <p:cNvSpPr/>
          <p:nvPr/>
        </p:nvSpPr>
        <p:spPr>
          <a:xfrm>
            <a:off x="9560048" y="1588753"/>
            <a:ext cx="167267" cy="167267"/>
          </a:xfrm>
          <a:prstGeom prst="ellipse">
            <a:avLst/>
          </a:prstGeom>
          <a:solidFill>
            <a:srgbClr val="FF7C80"/>
          </a:solidFill>
          <a:ln>
            <a:noFill/>
          </a:ln>
        </p:spPr>
        <p:txBody>
          <a:bodyPr spcFirstLastPara="1" wrap="square" lIns="91425" tIns="45700" rIns="91425" bIns="45700" anchor="ctr" anchorCtr="0">
            <a:noAutofit/>
          </a:bodyPr>
          <a:lstStyle/>
          <a:p>
            <a:pPr algn="ctr">
              <a:buSzPts val="400"/>
            </a:pPr>
            <a:endParaRPr sz="400" b="1">
              <a:solidFill>
                <a:schemeClr val="lt1"/>
              </a:solidFill>
              <a:latin typeface="Roboto"/>
              <a:ea typeface="Roboto"/>
              <a:cs typeface="Roboto"/>
              <a:sym typeface="Roboto"/>
            </a:endParaRPr>
          </a:p>
        </p:txBody>
      </p:sp>
      <p:sp>
        <p:nvSpPr>
          <p:cNvPr id="223" name="Google Shape;1779;p68">
            <a:extLst>
              <a:ext uri="{FF2B5EF4-FFF2-40B4-BE49-F238E27FC236}">
                <a16:creationId xmlns:a16="http://schemas.microsoft.com/office/drawing/2014/main" id="{AE6E9188-9356-0AE4-9A75-8963C0FD167C}"/>
              </a:ext>
            </a:extLst>
          </p:cNvPr>
          <p:cNvSpPr/>
          <p:nvPr/>
        </p:nvSpPr>
        <p:spPr>
          <a:xfrm>
            <a:off x="9315607" y="1171075"/>
            <a:ext cx="169136" cy="169136"/>
          </a:xfrm>
          <a:prstGeom prst="ellipse">
            <a:avLst/>
          </a:prstGeom>
          <a:solidFill>
            <a:srgbClr val="F16D19"/>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24" name="Google Shape;1780;p68">
            <a:extLst>
              <a:ext uri="{FF2B5EF4-FFF2-40B4-BE49-F238E27FC236}">
                <a16:creationId xmlns:a16="http://schemas.microsoft.com/office/drawing/2014/main" id="{73FAF140-4C78-7961-A587-4195B168F90E}"/>
              </a:ext>
            </a:extLst>
          </p:cNvPr>
          <p:cNvSpPr/>
          <p:nvPr/>
        </p:nvSpPr>
        <p:spPr>
          <a:xfrm>
            <a:off x="9315607" y="1437860"/>
            <a:ext cx="169136" cy="169136"/>
          </a:xfrm>
          <a:prstGeom prst="ellipse">
            <a:avLst/>
          </a:prstGeom>
          <a:solidFill>
            <a:srgbClr val="74CA21"/>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25" name="Google Shape;1781;p68">
            <a:extLst>
              <a:ext uri="{FF2B5EF4-FFF2-40B4-BE49-F238E27FC236}">
                <a16:creationId xmlns:a16="http://schemas.microsoft.com/office/drawing/2014/main" id="{ACBF35FA-B9A8-EF28-BB36-EA6C975C90C8}"/>
              </a:ext>
            </a:extLst>
          </p:cNvPr>
          <p:cNvSpPr/>
          <p:nvPr/>
        </p:nvSpPr>
        <p:spPr>
          <a:xfrm>
            <a:off x="9551715" y="1888584"/>
            <a:ext cx="169136" cy="169136"/>
          </a:xfrm>
          <a:prstGeom prst="ellipse">
            <a:avLst/>
          </a:prstGeom>
          <a:solidFill>
            <a:srgbClr val="FF6699"/>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26" name="Google Shape;1782;p68">
            <a:extLst>
              <a:ext uri="{FF2B5EF4-FFF2-40B4-BE49-F238E27FC236}">
                <a16:creationId xmlns:a16="http://schemas.microsoft.com/office/drawing/2014/main" id="{1B5E7B6C-730C-03C2-F91B-55BAB07ECC48}"/>
              </a:ext>
            </a:extLst>
          </p:cNvPr>
          <p:cNvSpPr/>
          <p:nvPr/>
        </p:nvSpPr>
        <p:spPr>
          <a:xfrm>
            <a:off x="9315607" y="2039393"/>
            <a:ext cx="169136" cy="169136"/>
          </a:xfrm>
          <a:prstGeom prst="ellipse">
            <a:avLst/>
          </a:prstGeom>
          <a:solidFill>
            <a:srgbClr val="119D96"/>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27" name="Google Shape;1783;p68">
            <a:extLst>
              <a:ext uri="{FF2B5EF4-FFF2-40B4-BE49-F238E27FC236}">
                <a16:creationId xmlns:a16="http://schemas.microsoft.com/office/drawing/2014/main" id="{C52F99DE-8EA5-8100-CEE9-AD887C4071EA}"/>
              </a:ext>
            </a:extLst>
          </p:cNvPr>
          <p:cNvSpPr/>
          <p:nvPr/>
        </p:nvSpPr>
        <p:spPr>
          <a:xfrm>
            <a:off x="9315607" y="2302431"/>
            <a:ext cx="169136" cy="169136"/>
          </a:xfrm>
          <a:prstGeom prst="ellipse">
            <a:avLst/>
          </a:prstGeom>
          <a:solidFill>
            <a:srgbClr val="BA083A"/>
          </a:solidFill>
          <a:ln>
            <a:noFill/>
          </a:ln>
        </p:spPr>
        <p:txBody>
          <a:bodyPr spcFirstLastPara="1" wrap="square" lIns="91425" tIns="45700" rIns="91425" bIns="45700" anchor="ctr" anchorCtr="0">
            <a:noAutofit/>
          </a:bodyPr>
          <a:lstStyle/>
          <a:p>
            <a:pPr algn="ctr">
              <a:buSzPts val="800"/>
            </a:pPr>
            <a:endParaRPr sz="800" b="1">
              <a:solidFill>
                <a:schemeClr val="lt1"/>
              </a:solidFill>
              <a:latin typeface="Roboto"/>
              <a:ea typeface="Roboto"/>
              <a:cs typeface="Roboto"/>
              <a:sym typeface="Roboto"/>
            </a:endParaRPr>
          </a:p>
        </p:txBody>
      </p:sp>
      <p:sp>
        <p:nvSpPr>
          <p:cNvPr id="228" name="Google Shape;1784;p68">
            <a:extLst>
              <a:ext uri="{FF2B5EF4-FFF2-40B4-BE49-F238E27FC236}">
                <a16:creationId xmlns:a16="http://schemas.microsoft.com/office/drawing/2014/main" id="{49AB4D9A-C5F5-FAE4-4049-7238D233EBCA}"/>
              </a:ext>
            </a:extLst>
          </p:cNvPr>
          <p:cNvSpPr/>
          <p:nvPr/>
        </p:nvSpPr>
        <p:spPr>
          <a:xfrm>
            <a:off x="9324359" y="1735501"/>
            <a:ext cx="153119" cy="153119"/>
          </a:xfrm>
          <a:prstGeom prst="ellipse">
            <a:avLst/>
          </a:prstGeom>
          <a:solidFill>
            <a:srgbClr val="F16D19"/>
          </a:solidFill>
          <a:ln>
            <a:noFill/>
          </a:ln>
        </p:spPr>
        <p:txBody>
          <a:bodyPr spcFirstLastPara="1" wrap="square" lIns="0" tIns="45700" rIns="0" bIns="45700" anchor="ctr" anchorCtr="0">
            <a:noAutofit/>
          </a:bodyPr>
          <a:lstStyle/>
          <a:p>
            <a:pPr algn="ctr">
              <a:buSzPts val="500"/>
            </a:pPr>
            <a:r>
              <a:rPr lang="en-US" sz="500" b="1" dirty="0">
                <a:solidFill>
                  <a:schemeClr val="lt1"/>
                </a:solidFill>
                <a:latin typeface="Roboto"/>
                <a:ea typeface="Roboto"/>
                <a:cs typeface="Roboto"/>
                <a:sym typeface="Roboto"/>
              </a:rPr>
              <a:t>T1</a:t>
            </a:r>
            <a:endParaRPr sz="1400" dirty="0">
              <a:latin typeface="Roboto" panose="02000000000000000000" pitchFamily="2" charset="0"/>
              <a:ea typeface="Roboto" panose="02000000000000000000" pitchFamily="2" charset="0"/>
              <a:cs typeface="Roboto" panose="02000000000000000000" pitchFamily="2" charset="0"/>
            </a:endParaRPr>
          </a:p>
        </p:txBody>
      </p:sp>
      <p:cxnSp>
        <p:nvCxnSpPr>
          <p:cNvPr id="229" name="Google Shape;1785;p68">
            <a:extLst>
              <a:ext uri="{FF2B5EF4-FFF2-40B4-BE49-F238E27FC236}">
                <a16:creationId xmlns:a16="http://schemas.microsoft.com/office/drawing/2014/main" id="{C3F3D73C-FF32-75F5-01DF-D03EFE6ED858}"/>
              </a:ext>
            </a:extLst>
          </p:cNvPr>
          <p:cNvCxnSpPr>
            <a:stCxn id="223" idx="4"/>
            <a:endCxn id="224" idx="0"/>
          </p:cNvCxnSpPr>
          <p:nvPr/>
        </p:nvCxnSpPr>
        <p:spPr>
          <a:xfrm>
            <a:off x="9400175" y="1340211"/>
            <a:ext cx="0" cy="97800"/>
          </a:xfrm>
          <a:prstGeom prst="straightConnector1">
            <a:avLst/>
          </a:prstGeom>
          <a:noFill/>
          <a:ln w="9525" cap="flat" cmpd="sng">
            <a:solidFill>
              <a:srgbClr val="3F3F3F"/>
            </a:solidFill>
            <a:prstDash val="solid"/>
            <a:round/>
            <a:headEnd type="none" w="sm" len="sm"/>
            <a:tailEnd type="triangle" w="sm" len="sm"/>
          </a:ln>
        </p:spPr>
      </p:cxnSp>
      <p:cxnSp>
        <p:nvCxnSpPr>
          <p:cNvPr id="230" name="Google Shape;1786;p68">
            <a:extLst>
              <a:ext uri="{FF2B5EF4-FFF2-40B4-BE49-F238E27FC236}">
                <a16:creationId xmlns:a16="http://schemas.microsoft.com/office/drawing/2014/main" id="{FA2B5A3A-3A28-3F8D-AD16-B202AC15DE15}"/>
              </a:ext>
            </a:extLst>
          </p:cNvPr>
          <p:cNvCxnSpPr>
            <a:stCxn id="224" idx="6"/>
            <a:endCxn id="222" idx="1"/>
          </p:cNvCxnSpPr>
          <p:nvPr/>
        </p:nvCxnSpPr>
        <p:spPr>
          <a:xfrm>
            <a:off x="9484743" y="1522429"/>
            <a:ext cx="99900" cy="90900"/>
          </a:xfrm>
          <a:prstGeom prst="straightConnector1">
            <a:avLst/>
          </a:prstGeom>
          <a:noFill/>
          <a:ln w="9525" cap="flat" cmpd="sng">
            <a:solidFill>
              <a:srgbClr val="3F3F3F"/>
            </a:solidFill>
            <a:prstDash val="solid"/>
            <a:round/>
            <a:headEnd type="none" w="sm" len="sm"/>
            <a:tailEnd type="triangle" w="sm" len="sm"/>
          </a:ln>
        </p:spPr>
      </p:cxnSp>
      <p:cxnSp>
        <p:nvCxnSpPr>
          <p:cNvPr id="231" name="Google Shape;1787;p68">
            <a:extLst>
              <a:ext uri="{FF2B5EF4-FFF2-40B4-BE49-F238E27FC236}">
                <a16:creationId xmlns:a16="http://schemas.microsoft.com/office/drawing/2014/main" id="{D557F08D-800A-E805-9C3E-5C03A294F599}"/>
              </a:ext>
            </a:extLst>
          </p:cNvPr>
          <p:cNvCxnSpPr>
            <a:stCxn id="222" idx="3"/>
          </p:cNvCxnSpPr>
          <p:nvPr/>
        </p:nvCxnSpPr>
        <p:spPr>
          <a:xfrm flipH="1">
            <a:off x="9492744" y="1731523"/>
            <a:ext cx="91800" cy="80400"/>
          </a:xfrm>
          <a:prstGeom prst="straightConnector1">
            <a:avLst/>
          </a:prstGeom>
          <a:noFill/>
          <a:ln w="9525" cap="flat" cmpd="sng">
            <a:solidFill>
              <a:srgbClr val="3F3F3F"/>
            </a:solidFill>
            <a:prstDash val="solid"/>
            <a:round/>
            <a:headEnd type="none" w="sm" len="sm"/>
            <a:tailEnd type="triangle" w="sm" len="sm"/>
          </a:ln>
        </p:spPr>
      </p:cxnSp>
      <p:cxnSp>
        <p:nvCxnSpPr>
          <p:cNvPr id="232" name="Google Shape;1788;p68">
            <a:extLst>
              <a:ext uri="{FF2B5EF4-FFF2-40B4-BE49-F238E27FC236}">
                <a16:creationId xmlns:a16="http://schemas.microsoft.com/office/drawing/2014/main" id="{F49D5C5D-7C63-7924-5AB8-DC9034E296F6}"/>
              </a:ext>
            </a:extLst>
          </p:cNvPr>
          <p:cNvCxnSpPr>
            <a:stCxn id="225" idx="3"/>
            <a:endCxn id="226" idx="6"/>
          </p:cNvCxnSpPr>
          <p:nvPr/>
        </p:nvCxnSpPr>
        <p:spPr>
          <a:xfrm flipH="1">
            <a:off x="9484683" y="2032951"/>
            <a:ext cx="91800" cy="90900"/>
          </a:xfrm>
          <a:prstGeom prst="straightConnector1">
            <a:avLst/>
          </a:prstGeom>
          <a:noFill/>
          <a:ln w="9525" cap="flat" cmpd="sng">
            <a:solidFill>
              <a:srgbClr val="3F3F3F"/>
            </a:solidFill>
            <a:prstDash val="solid"/>
            <a:round/>
            <a:headEnd type="none" w="sm" len="sm"/>
            <a:tailEnd type="triangle" w="sm" len="sm"/>
          </a:ln>
        </p:spPr>
      </p:cxnSp>
      <p:cxnSp>
        <p:nvCxnSpPr>
          <p:cNvPr id="233" name="Google Shape;1789;p68">
            <a:extLst>
              <a:ext uri="{FF2B5EF4-FFF2-40B4-BE49-F238E27FC236}">
                <a16:creationId xmlns:a16="http://schemas.microsoft.com/office/drawing/2014/main" id="{0FA0613F-D778-EF2C-AB55-241965048785}"/>
              </a:ext>
            </a:extLst>
          </p:cNvPr>
          <p:cNvCxnSpPr>
            <a:endCxn id="225" idx="2"/>
          </p:cNvCxnSpPr>
          <p:nvPr/>
        </p:nvCxnSpPr>
        <p:spPr>
          <a:xfrm>
            <a:off x="9465615" y="1877453"/>
            <a:ext cx="86100" cy="95700"/>
          </a:xfrm>
          <a:prstGeom prst="straightConnector1">
            <a:avLst/>
          </a:prstGeom>
          <a:noFill/>
          <a:ln w="9525" cap="flat" cmpd="sng">
            <a:solidFill>
              <a:srgbClr val="3F3F3F"/>
            </a:solidFill>
            <a:prstDash val="solid"/>
            <a:round/>
            <a:headEnd type="none" w="sm" len="sm"/>
            <a:tailEnd type="triangle" w="sm" len="sm"/>
          </a:ln>
        </p:spPr>
      </p:cxnSp>
      <p:cxnSp>
        <p:nvCxnSpPr>
          <p:cNvPr id="234" name="Google Shape;1790;p68">
            <a:extLst>
              <a:ext uri="{FF2B5EF4-FFF2-40B4-BE49-F238E27FC236}">
                <a16:creationId xmlns:a16="http://schemas.microsoft.com/office/drawing/2014/main" id="{8B41F134-0963-3173-C227-1B78E8AC3662}"/>
              </a:ext>
            </a:extLst>
          </p:cNvPr>
          <p:cNvCxnSpPr>
            <a:stCxn id="226" idx="4"/>
            <a:endCxn id="227" idx="0"/>
          </p:cNvCxnSpPr>
          <p:nvPr/>
        </p:nvCxnSpPr>
        <p:spPr>
          <a:xfrm>
            <a:off x="9400175" y="2208530"/>
            <a:ext cx="0" cy="93900"/>
          </a:xfrm>
          <a:prstGeom prst="straightConnector1">
            <a:avLst/>
          </a:prstGeom>
          <a:noFill/>
          <a:ln w="9525" cap="flat" cmpd="sng">
            <a:solidFill>
              <a:srgbClr val="3F3F3F"/>
            </a:solidFill>
            <a:prstDash val="solid"/>
            <a:round/>
            <a:headEnd type="none" w="sm" len="sm"/>
            <a:tailEnd type="triangle" w="sm" len="sm"/>
          </a:ln>
        </p:spPr>
      </p:cxnSp>
      <p:grpSp>
        <p:nvGrpSpPr>
          <p:cNvPr id="235" name="Google Shape;1791;p68">
            <a:extLst>
              <a:ext uri="{FF2B5EF4-FFF2-40B4-BE49-F238E27FC236}">
                <a16:creationId xmlns:a16="http://schemas.microsoft.com/office/drawing/2014/main" id="{2192413C-3D86-DA39-09C1-C6258774F657}"/>
              </a:ext>
            </a:extLst>
          </p:cNvPr>
          <p:cNvGrpSpPr/>
          <p:nvPr/>
        </p:nvGrpSpPr>
        <p:grpSpPr>
          <a:xfrm>
            <a:off x="7635234" y="1528896"/>
            <a:ext cx="292601" cy="292601"/>
            <a:chOff x="2628544" y="4570783"/>
            <a:chExt cx="228600" cy="228600"/>
          </a:xfrm>
        </p:grpSpPr>
        <p:sp>
          <p:nvSpPr>
            <p:cNvPr id="236" name="Google Shape;1792;p68">
              <a:extLst>
                <a:ext uri="{FF2B5EF4-FFF2-40B4-BE49-F238E27FC236}">
                  <a16:creationId xmlns:a16="http://schemas.microsoft.com/office/drawing/2014/main" id="{DFF40507-DA0F-7211-C065-E99251CA9DF2}"/>
                </a:ext>
              </a:extLst>
            </p:cNvPr>
            <p:cNvSpPr/>
            <p:nvPr/>
          </p:nvSpPr>
          <p:spPr>
            <a:xfrm>
              <a:off x="2628544" y="4570783"/>
              <a:ext cx="228600" cy="228600"/>
            </a:xfrm>
            <a:prstGeom prst="ellipse">
              <a:avLst/>
            </a:prstGeom>
            <a:noFill/>
            <a:ln w="9525" cap="flat" cmpd="sng">
              <a:solidFill>
                <a:srgbClr val="A5A5A5"/>
              </a:solidFill>
              <a:prstDash val="solid"/>
              <a:round/>
              <a:headEnd type="none" w="sm" len="sm"/>
              <a:tailEnd type="none" w="sm" len="sm"/>
            </a:ln>
          </p:spPr>
          <p:txBody>
            <a:bodyPr spcFirstLastPara="1" wrap="square" lIns="0" tIns="45700" rIns="0" bIns="45700" anchor="ctr" anchorCtr="0">
              <a:noAutofit/>
            </a:bodyPr>
            <a:lstStyle/>
            <a:p>
              <a:pPr algn="ctr">
                <a:buSzPts val="700"/>
              </a:pPr>
              <a:endParaRPr sz="700" b="1">
                <a:solidFill>
                  <a:schemeClr val="lt1"/>
                </a:solidFill>
                <a:latin typeface="Roboto"/>
                <a:ea typeface="Roboto"/>
                <a:cs typeface="Roboto"/>
                <a:sym typeface="Roboto"/>
              </a:endParaRPr>
            </a:p>
          </p:txBody>
        </p:sp>
        <p:sp>
          <p:nvSpPr>
            <p:cNvPr id="237" name="Google Shape;1793;p68">
              <a:extLst>
                <a:ext uri="{FF2B5EF4-FFF2-40B4-BE49-F238E27FC236}">
                  <a16:creationId xmlns:a16="http://schemas.microsoft.com/office/drawing/2014/main" id="{12300959-209D-9773-69CB-48535C60EFC5}"/>
                </a:ext>
              </a:extLst>
            </p:cNvPr>
            <p:cNvSpPr/>
            <p:nvPr/>
          </p:nvSpPr>
          <p:spPr>
            <a:xfrm>
              <a:off x="2649298" y="4590621"/>
              <a:ext cx="188925" cy="188925"/>
            </a:xfrm>
            <a:prstGeom prst="ellipse">
              <a:avLst/>
            </a:prstGeom>
            <a:solidFill>
              <a:srgbClr val="F16D19"/>
            </a:solidFill>
            <a:ln>
              <a:noFill/>
            </a:ln>
          </p:spPr>
          <p:txBody>
            <a:bodyPr spcFirstLastPara="1" wrap="square" lIns="0" tIns="45700" rIns="0" bIns="45700" anchor="ctr" anchorCtr="0">
              <a:noAutofit/>
            </a:bodyPr>
            <a:lstStyle/>
            <a:p>
              <a:pPr algn="ctr">
                <a:buSzPts val="700"/>
              </a:pPr>
              <a:r>
                <a:rPr lang="en-US" sz="700" b="1" dirty="0">
                  <a:solidFill>
                    <a:schemeClr val="lt1"/>
                  </a:solidFill>
                  <a:latin typeface="Roboto"/>
                  <a:ea typeface="Roboto"/>
                  <a:cs typeface="Roboto"/>
                  <a:sym typeface="Roboto"/>
                </a:rPr>
                <a:t>J1</a:t>
              </a:r>
              <a:endParaRPr sz="1400" dirty="0">
                <a:latin typeface="Roboto" panose="02000000000000000000" pitchFamily="2" charset="0"/>
                <a:ea typeface="Roboto" panose="02000000000000000000" pitchFamily="2" charset="0"/>
                <a:cs typeface="Roboto" panose="02000000000000000000" pitchFamily="2" charset="0"/>
              </a:endParaRPr>
            </a:p>
          </p:txBody>
        </p:sp>
      </p:grpSp>
      <p:sp>
        <p:nvSpPr>
          <p:cNvPr id="238" name="Google Shape;1794;p68">
            <a:extLst>
              <a:ext uri="{FF2B5EF4-FFF2-40B4-BE49-F238E27FC236}">
                <a16:creationId xmlns:a16="http://schemas.microsoft.com/office/drawing/2014/main" id="{9F03B954-D82E-0A91-37DB-06271352F96F}"/>
              </a:ext>
            </a:extLst>
          </p:cNvPr>
          <p:cNvSpPr txBox="1"/>
          <p:nvPr/>
        </p:nvSpPr>
        <p:spPr>
          <a:xfrm>
            <a:off x="8099972" y="1213176"/>
            <a:ext cx="624301" cy="246221"/>
          </a:xfrm>
          <a:prstGeom prst="rect">
            <a:avLst/>
          </a:prstGeom>
          <a:noFill/>
          <a:ln>
            <a:noFill/>
          </a:ln>
        </p:spPr>
        <p:txBody>
          <a:bodyPr spcFirstLastPara="1" wrap="square" lIns="0" tIns="0" rIns="0" bIns="0" anchor="ctr" anchorCtr="0">
            <a:spAutoFit/>
          </a:bodyPr>
          <a:lstStyle/>
          <a:p>
            <a:pPr>
              <a:buSzPts val="800"/>
            </a:pPr>
            <a:r>
              <a:rPr lang="en-US" sz="800" b="1" dirty="0">
                <a:solidFill>
                  <a:srgbClr val="3F3F3F"/>
                </a:solidFill>
                <a:latin typeface="Roboto"/>
                <a:ea typeface="Roboto"/>
                <a:cs typeface="Roboto"/>
                <a:sym typeface="Roboto"/>
              </a:rPr>
              <a:t>Pegasus Lite </a:t>
            </a:r>
            <a:endParaRPr sz="1400" dirty="0">
              <a:latin typeface="Roboto" panose="02000000000000000000" pitchFamily="2" charset="0"/>
              <a:ea typeface="Roboto" panose="02000000000000000000" pitchFamily="2" charset="0"/>
              <a:cs typeface="Roboto" panose="02000000000000000000" pitchFamily="2" charset="0"/>
            </a:endParaRPr>
          </a:p>
          <a:p>
            <a:pPr>
              <a:buSzPts val="800"/>
            </a:pPr>
            <a:r>
              <a:rPr lang="en-US" sz="800" b="1" dirty="0">
                <a:solidFill>
                  <a:srgbClr val="3F3F3F"/>
                </a:solidFill>
                <a:latin typeface="Roboto"/>
                <a:ea typeface="Roboto"/>
                <a:cs typeface="Roboto"/>
                <a:sym typeface="Roboto"/>
              </a:rPr>
              <a:t>Instance</a:t>
            </a:r>
            <a:endParaRPr sz="800" b="1" dirty="0">
              <a:solidFill>
                <a:srgbClr val="3F3F3F"/>
              </a:solidFill>
              <a:latin typeface="Roboto"/>
              <a:ea typeface="Roboto"/>
              <a:cs typeface="Roboto"/>
              <a:sym typeface="Roboto"/>
            </a:endParaRPr>
          </a:p>
        </p:txBody>
      </p:sp>
      <p:sp>
        <p:nvSpPr>
          <p:cNvPr id="239" name="Google Shape;1795;p68">
            <a:extLst>
              <a:ext uri="{FF2B5EF4-FFF2-40B4-BE49-F238E27FC236}">
                <a16:creationId xmlns:a16="http://schemas.microsoft.com/office/drawing/2014/main" id="{3F26D32D-9D88-2AF4-4E59-AB7FDF94409F}"/>
              </a:ext>
            </a:extLst>
          </p:cNvPr>
          <p:cNvSpPr txBox="1"/>
          <p:nvPr/>
        </p:nvSpPr>
        <p:spPr>
          <a:xfrm>
            <a:off x="11127749" y="1400929"/>
            <a:ext cx="856815"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F.in</a:t>
            </a:r>
            <a:endParaRPr sz="900" b="1">
              <a:solidFill>
                <a:srgbClr val="3F3F3F"/>
              </a:solidFill>
              <a:latin typeface="Roboto"/>
              <a:ea typeface="Roboto"/>
              <a:cs typeface="Roboto"/>
              <a:sym typeface="Roboto"/>
            </a:endParaRPr>
          </a:p>
        </p:txBody>
      </p:sp>
      <p:sp>
        <p:nvSpPr>
          <p:cNvPr id="240" name="Google Shape;1796;p68">
            <a:extLst>
              <a:ext uri="{FF2B5EF4-FFF2-40B4-BE49-F238E27FC236}">
                <a16:creationId xmlns:a16="http://schemas.microsoft.com/office/drawing/2014/main" id="{8D79DED7-0092-E758-8484-F76CEAD2D034}"/>
              </a:ext>
            </a:extLst>
          </p:cNvPr>
          <p:cNvSpPr txBox="1"/>
          <p:nvPr/>
        </p:nvSpPr>
        <p:spPr>
          <a:xfrm>
            <a:off x="11127749" y="3199199"/>
            <a:ext cx="856815"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F.int</a:t>
            </a:r>
            <a:endParaRPr sz="900" b="1">
              <a:solidFill>
                <a:srgbClr val="3F3F3F"/>
              </a:solidFill>
              <a:latin typeface="Roboto"/>
              <a:ea typeface="Roboto"/>
              <a:cs typeface="Roboto"/>
              <a:sym typeface="Roboto"/>
            </a:endParaRPr>
          </a:p>
        </p:txBody>
      </p:sp>
      <p:sp>
        <p:nvSpPr>
          <p:cNvPr id="241" name="Google Shape;1797;p68">
            <a:extLst>
              <a:ext uri="{FF2B5EF4-FFF2-40B4-BE49-F238E27FC236}">
                <a16:creationId xmlns:a16="http://schemas.microsoft.com/office/drawing/2014/main" id="{8571CFDF-3453-943B-1CAA-CBB1F6AA4947}"/>
              </a:ext>
            </a:extLst>
          </p:cNvPr>
          <p:cNvSpPr txBox="1"/>
          <p:nvPr/>
        </p:nvSpPr>
        <p:spPr>
          <a:xfrm>
            <a:off x="11127749" y="4003831"/>
            <a:ext cx="856815"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F.out</a:t>
            </a:r>
            <a:endParaRPr sz="900" b="1">
              <a:solidFill>
                <a:srgbClr val="3F3F3F"/>
              </a:solidFill>
              <a:latin typeface="Roboto"/>
              <a:ea typeface="Roboto"/>
              <a:cs typeface="Roboto"/>
              <a:sym typeface="Roboto"/>
            </a:endParaRPr>
          </a:p>
        </p:txBody>
      </p:sp>
      <p:sp>
        <p:nvSpPr>
          <p:cNvPr id="242" name="Google Shape;1798;p68">
            <a:extLst>
              <a:ext uri="{FF2B5EF4-FFF2-40B4-BE49-F238E27FC236}">
                <a16:creationId xmlns:a16="http://schemas.microsoft.com/office/drawing/2014/main" id="{28897D89-B35F-5500-5A9E-6509AC01026F}"/>
              </a:ext>
            </a:extLst>
          </p:cNvPr>
          <p:cNvSpPr/>
          <p:nvPr/>
        </p:nvSpPr>
        <p:spPr>
          <a:xfrm>
            <a:off x="11127749" y="1154469"/>
            <a:ext cx="856815" cy="250843"/>
          </a:xfrm>
          <a:prstGeom prst="round2SameRect">
            <a:avLst>
              <a:gd name="adj1" fmla="val 16667"/>
              <a:gd name="adj2" fmla="val 0"/>
            </a:avLst>
          </a:prstGeom>
          <a:solidFill>
            <a:srgbClr val="F2F2F2"/>
          </a:solidFill>
          <a:ln>
            <a:noFill/>
          </a:ln>
        </p:spPr>
        <p:txBody>
          <a:bodyPr spcFirstLastPara="1" wrap="square" lIns="0" tIns="0" rIns="0" bIns="0" anchor="ctr" anchorCtr="0">
            <a:noAutofit/>
          </a:bodyPr>
          <a:lstStyle/>
          <a:p>
            <a:pPr algn="ctr">
              <a:buSzPts val="800"/>
            </a:pPr>
            <a:r>
              <a:rPr lang="en-US" sz="800" b="1">
                <a:solidFill>
                  <a:srgbClr val="3F3F3F"/>
                </a:solidFill>
                <a:latin typeface="Roboto"/>
                <a:ea typeface="Roboto"/>
                <a:cs typeface="Roboto"/>
                <a:sym typeface="Roboto"/>
              </a:rPr>
              <a:t>Input Data Site</a:t>
            </a:r>
            <a:endParaRPr sz="800" b="1">
              <a:solidFill>
                <a:srgbClr val="3F3F3F"/>
              </a:solidFill>
              <a:latin typeface="Roboto"/>
              <a:ea typeface="Roboto"/>
              <a:cs typeface="Roboto"/>
              <a:sym typeface="Roboto"/>
            </a:endParaRPr>
          </a:p>
        </p:txBody>
      </p:sp>
      <p:sp>
        <p:nvSpPr>
          <p:cNvPr id="243" name="Google Shape;1799;p68">
            <a:extLst>
              <a:ext uri="{FF2B5EF4-FFF2-40B4-BE49-F238E27FC236}">
                <a16:creationId xmlns:a16="http://schemas.microsoft.com/office/drawing/2014/main" id="{34ED3DB0-A434-095E-7CC6-2FB1803E661E}"/>
              </a:ext>
            </a:extLst>
          </p:cNvPr>
          <p:cNvSpPr/>
          <p:nvPr/>
        </p:nvSpPr>
        <p:spPr>
          <a:xfrm>
            <a:off x="11127749" y="2952737"/>
            <a:ext cx="856815" cy="250843"/>
          </a:xfrm>
          <a:prstGeom prst="round2SameRect">
            <a:avLst>
              <a:gd name="adj1" fmla="val 16667"/>
              <a:gd name="adj2" fmla="val 0"/>
            </a:avLst>
          </a:prstGeom>
          <a:solidFill>
            <a:srgbClr val="F2F2F2"/>
          </a:solidFill>
          <a:ln>
            <a:noFill/>
          </a:ln>
        </p:spPr>
        <p:txBody>
          <a:bodyPr spcFirstLastPara="1" wrap="square" lIns="0" tIns="0" rIns="0" bIns="0" anchor="ctr" anchorCtr="0">
            <a:noAutofit/>
          </a:bodyPr>
          <a:lstStyle/>
          <a:p>
            <a:pPr algn="ctr">
              <a:buSzPts val="800"/>
            </a:pPr>
            <a:r>
              <a:rPr lang="en-US" sz="800" b="1">
                <a:solidFill>
                  <a:srgbClr val="3F3F3F"/>
                </a:solidFill>
                <a:latin typeface="Roboto"/>
                <a:ea typeface="Roboto"/>
                <a:cs typeface="Roboto"/>
                <a:sym typeface="Roboto"/>
              </a:rPr>
              <a:t>Staging Site</a:t>
            </a:r>
            <a:endParaRPr sz="800" b="1">
              <a:solidFill>
                <a:srgbClr val="3F3F3F"/>
              </a:solidFill>
              <a:latin typeface="Roboto"/>
              <a:ea typeface="Roboto"/>
              <a:cs typeface="Roboto"/>
              <a:sym typeface="Roboto"/>
            </a:endParaRPr>
          </a:p>
        </p:txBody>
      </p:sp>
      <p:sp>
        <p:nvSpPr>
          <p:cNvPr id="244" name="Google Shape;1800;p68">
            <a:extLst>
              <a:ext uri="{FF2B5EF4-FFF2-40B4-BE49-F238E27FC236}">
                <a16:creationId xmlns:a16="http://schemas.microsoft.com/office/drawing/2014/main" id="{412A65EC-00A1-F0E9-37FD-A9482343137B}"/>
              </a:ext>
            </a:extLst>
          </p:cNvPr>
          <p:cNvSpPr/>
          <p:nvPr/>
        </p:nvSpPr>
        <p:spPr>
          <a:xfrm>
            <a:off x="11127749" y="3757369"/>
            <a:ext cx="856815" cy="250843"/>
          </a:xfrm>
          <a:prstGeom prst="round2SameRect">
            <a:avLst>
              <a:gd name="adj1" fmla="val 16667"/>
              <a:gd name="adj2" fmla="val 0"/>
            </a:avLst>
          </a:prstGeom>
          <a:solidFill>
            <a:srgbClr val="F2F2F2"/>
          </a:solidFill>
          <a:ln>
            <a:noFill/>
          </a:ln>
        </p:spPr>
        <p:txBody>
          <a:bodyPr spcFirstLastPara="1" wrap="square" lIns="0" tIns="0" rIns="0" bIns="0" anchor="ctr" anchorCtr="0">
            <a:noAutofit/>
          </a:bodyPr>
          <a:lstStyle/>
          <a:p>
            <a:pPr algn="ctr">
              <a:buSzPts val="800"/>
            </a:pPr>
            <a:r>
              <a:rPr lang="en-US" sz="800" b="1">
                <a:solidFill>
                  <a:srgbClr val="3F3F3F"/>
                </a:solidFill>
                <a:latin typeface="Roboto"/>
                <a:ea typeface="Roboto"/>
                <a:cs typeface="Roboto"/>
                <a:sym typeface="Roboto"/>
              </a:rPr>
              <a:t>Output Data Site</a:t>
            </a:r>
            <a:endParaRPr sz="800" b="1">
              <a:solidFill>
                <a:srgbClr val="3F3F3F"/>
              </a:solidFill>
              <a:latin typeface="Roboto"/>
              <a:ea typeface="Roboto"/>
              <a:cs typeface="Roboto"/>
              <a:sym typeface="Roboto"/>
            </a:endParaRPr>
          </a:p>
        </p:txBody>
      </p:sp>
      <p:cxnSp>
        <p:nvCxnSpPr>
          <p:cNvPr id="245" name="Google Shape;1801;p68">
            <a:extLst>
              <a:ext uri="{FF2B5EF4-FFF2-40B4-BE49-F238E27FC236}">
                <a16:creationId xmlns:a16="http://schemas.microsoft.com/office/drawing/2014/main" id="{0010796E-C725-C397-8526-9D55884936C9}"/>
              </a:ext>
            </a:extLst>
          </p:cNvPr>
          <p:cNvCxnSpPr/>
          <p:nvPr/>
        </p:nvCxnSpPr>
        <p:spPr>
          <a:xfrm rot="10800000">
            <a:off x="9584545" y="1487088"/>
            <a:ext cx="1429028" cy="0"/>
          </a:xfrm>
          <a:prstGeom prst="straightConnector1">
            <a:avLst/>
          </a:prstGeom>
          <a:noFill/>
          <a:ln w="12700" cap="flat" cmpd="sng">
            <a:solidFill>
              <a:srgbClr val="3F3F3F"/>
            </a:solidFill>
            <a:prstDash val="dash"/>
            <a:round/>
            <a:headEnd type="none" w="sm" len="sm"/>
            <a:tailEnd type="triangle" w="med" len="med"/>
          </a:ln>
        </p:spPr>
      </p:cxnSp>
      <p:cxnSp>
        <p:nvCxnSpPr>
          <p:cNvPr id="246" name="Google Shape;1802;p68">
            <a:extLst>
              <a:ext uri="{FF2B5EF4-FFF2-40B4-BE49-F238E27FC236}">
                <a16:creationId xmlns:a16="http://schemas.microsoft.com/office/drawing/2014/main" id="{B7194A9B-4530-6227-113D-A2EFB1AABD5F}"/>
              </a:ext>
            </a:extLst>
          </p:cNvPr>
          <p:cNvCxnSpPr>
            <a:cxnSpLocks/>
          </p:cNvCxnSpPr>
          <p:nvPr/>
        </p:nvCxnSpPr>
        <p:spPr>
          <a:xfrm flipV="1">
            <a:off x="6724561" y="1888585"/>
            <a:ext cx="867324" cy="2112035"/>
          </a:xfrm>
          <a:prstGeom prst="straightConnector1">
            <a:avLst/>
          </a:prstGeom>
          <a:noFill/>
          <a:ln w="12700" cap="flat" cmpd="sng">
            <a:solidFill>
              <a:srgbClr val="B7B7B7"/>
            </a:solidFill>
            <a:prstDash val="lgDash"/>
            <a:round/>
            <a:headEnd type="triangle" w="med" len="med"/>
            <a:tailEnd type="triangle" w="med" len="med"/>
          </a:ln>
        </p:spPr>
      </p:cxnSp>
      <p:cxnSp>
        <p:nvCxnSpPr>
          <p:cNvPr id="247" name="Google Shape;1803;p68">
            <a:extLst>
              <a:ext uri="{FF2B5EF4-FFF2-40B4-BE49-F238E27FC236}">
                <a16:creationId xmlns:a16="http://schemas.microsoft.com/office/drawing/2014/main" id="{CDDFB4F1-6DF8-7936-A021-6E7A934B9D2E}"/>
              </a:ext>
            </a:extLst>
          </p:cNvPr>
          <p:cNvCxnSpPr>
            <a:cxnSpLocks/>
          </p:cNvCxnSpPr>
          <p:nvPr/>
        </p:nvCxnSpPr>
        <p:spPr>
          <a:xfrm>
            <a:off x="9551716" y="2208529"/>
            <a:ext cx="1461857" cy="967420"/>
          </a:xfrm>
          <a:prstGeom prst="straightConnector1">
            <a:avLst/>
          </a:prstGeom>
          <a:noFill/>
          <a:ln w="12700" cap="flat" cmpd="sng">
            <a:solidFill>
              <a:srgbClr val="3F3F3F"/>
            </a:solidFill>
            <a:prstDash val="dash"/>
            <a:round/>
            <a:headEnd type="none" w="sm" len="sm"/>
            <a:tailEnd type="triangle" w="med" len="med"/>
          </a:ln>
        </p:spPr>
      </p:cxnSp>
      <p:cxnSp>
        <p:nvCxnSpPr>
          <p:cNvPr id="248" name="Google Shape;1804;p68">
            <a:extLst>
              <a:ext uri="{FF2B5EF4-FFF2-40B4-BE49-F238E27FC236}">
                <a16:creationId xmlns:a16="http://schemas.microsoft.com/office/drawing/2014/main" id="{39EDE6E2-3082-AC32-60C4-0201F46195F0}"/>
              </a:ext>
            </a:extLst>
          </p:cNvPr>
          <p:cNvCxnSpPr>
            <a:cxnSpLocks/>
          </p:cNvCxnSpPr>
          <p:nvPr/>
        </p:nvCxnSpPr>
        <p:spPr>
          <a:xfrm flipH="1">
            <a:off x="9551716" y="3199199"/>
            <a:ext cx="1576033" cy="261066"/>
          </a:xfrm>
          <a:prstGeom prst="straightConnector1">
            <a:avLst/>
          </a:prstGeom>
          <a:noFill/>
          <a:ln w="12700" cap="flat" cmpd="sng">
            <a:solidFill>
              <a:srgbClr val="3F3F3F"/>
            </a:solidFill>
            <a:prstDash val="dash"/>
            <a:round/>
            <a:headEnd type="none" w="sm" len="sm"/>
            <a:tailEnd type="triangle" w="med" len="med"/>
          </a:ln>
        </p:spPr>
      </p:cxnSp>
      <p:cxnSp>
        <p:nvCxnSpPr>
          <p:cNvPr id="294" name="Google Shape;1805;p68">
            <a:extLst>
              <a:ext uri="{FF2B5EF4-FFF2-40B4-BE49-F238E27FC236}">
                <a16:creationId xmlns:a16="http://schemas.microsoft.com/office/drawing/2014/main" id="{8679D2F1-2482-C507-A4D4-39B3E2ABF69C}"/>
              </a:ext>
            </a:extLst>
          </p:cNvPr>
          <p:cNvCxnSpPr/>
          <p:nvPr/>
        </p:nvCxnSpPr>
        <p:spPr>
          <a:xfrm>
            <a:off x="9584545" y="4123869"/>
            <a:ext cx="1437067" cy="10769"/>
          </a:xfrm>
          <a:prstGeom prst="straightConnector1">
            <a:avLst/>
          </a:prstGeom>
          <a:noFill/>
          <a:ln w="12700" cap="flat" cmpd="sng">
            <a:solidFill>
              <a:srgbClr val="3F3F3F"/>
            </a:solidFill>
            <a:prstDash val="dash"/>
            <a:round/>
            <a:headEnd type="none" w="sm" len="sm"/>
            <a:tailEnd type="triangle" w="med" len="med"/>
          </a:ln>
        </p:spPr>
      </p:cxnSp>
      <p:cxnSp>
        <p:nvCxnSpPr>
          <p:cNvPr id="295" name="Google Shape;1806;p68">
            <a:extLst>
              <a:ext uri="{FF2B5EF4-FFF2-40B4-BE49-F238E27FC236}">
                <a16:creationId xmlns:a16="http://schemas.microsoft.com/office/drawing/2014/main" id="{AAA4D8A2-CB41-E4B3-7FEB-B237C05DA56B}"/>
              </a:ext>
            </a:extLst>
          </p:cNvPr>
          <p:cNvCxnSpPr>
            <a:cxnSpLocks/>
          </p:cNvCxnSpPr>
          <p:nvPr/>
        </p:nvCxnSpPr>
        <p:spPr>
          <a:xfrm flipV="1">
            <a:off x="6618424" y="3813343"/>
            <a:ext cx="970915" cy="517543"/>
          </a:xfrm>
          <a:prstGeom prst="straightConnector1">
            <a:avLst/>
          </a:prstGeom>
          <a:noFill/>
          <a:ln w="12700" cap="flat" cmpd="sng">
            <a:solidFill>
              <a:srgbClr val="B7B7B7"/>
            </a:solidFill>
            <a:prstDash val="lgDash"/>
            <a:round/>
            <a:headEnd type="triangle" w="med" len="med"/>
            <a:tailEnd type="triangle" w="med" len="med"/>
          </a:ln>
        </p:spPr>
      </p:cxnSp>
      <p:grpSp>
        <p:nvGrpSpPr>
          <p:cNvPr id="296" name="Google Shape;1807;p68">
            <a:extLst>
              <a:ext uri="{FF2B5EF4-FFF2-40B4-BE49-F238E27FC236}">
                <a16:creationId xmlns:a16="http://schemas.microsoft.com/office/drawing/2014/main" id="{0F387B7A-3066-A326-F95A-6C582C664E73}"/>
              </a:ext>
            </a:extLst>
          </p:cNvPr>
          <p:cNvGrpSpPr/>
          <p:nvPr/>
        </p:nvGrpSpPr>
        <p:grpSpPr>
          <a:xfrm>
            <a:off x="10753475" y="5805878"/>
            <a:ext cx="268163" cy="323449"/>
            <a:chOff x="2700529" y="5095926"/>
            <a:chExt cx="376960" cy="454674"/>
          </a:xfrm>
        </p:grpSpPr>
        <p:grpSp>
          <p:nvGrpSpPr>
            <p:cNvPr id="297" name="Google Shape;1808;p68">
              <a:extLst>
                <a:ext uri="{FF2B5EF4-FFF2-40B4-BE49-F238E27FC236}">
                  <a16:creationId xmlns:a16="http://schemas.microsoft.com/office/drawing/2014/main" id="{8869689C-5F49-C2AB-CCFA-52314C87F6C3}"/>
                </a:ext>
              </a:extLst>
            </p:cNvPr>
            <p:cNvGrpSpPr/>
            <p:nvPr/>
          </p:nvGrpSpPr>
          <p:grpSpPr>
            <a:xfrm>
              <a:off x="2700529" y="5095926"/>
              <a:ext cx="376960" cy="448655"/>
              <a:chOff x="2939671" y="4395131"/>
              <a:chExt cx="376960" cy="448655"/>
            </a:xfrm>
          </p:grpSpPr>
          <p:grpSp>
            <p:nvGrpSpPr>
              <p:cNvPr id="299" name="Google Shape;1809;p68">
                <a:extLst>
                  <a:ext uri="{FF2B5EF4-FFF2-40B4-BE49-F238E27FC236}">
                    <a16:creationId xmlns:a16="http://schemas.microsoft.com/office/drawing/2014/main" id="{0812A456-40CD-8AE5-CD48-1BB1652F0BA3}"/>
                  </a:ext>
                </a:extLst>
              </p:cNvPr>
              <p:cNvGrpSpPr/>
              <p:nvPr/>
            </p:nvGrpSpPr>
            <p:grpSpPr>
              <a:xfrm>
                <a:off x="3040778" y="4395131"/>
                <a:ext cx="275853" cy="376767"/>
                <a:chOff x="3040778" y="4395131"/>
                <a:chExt cx="275853" cy="376767"/>
              </a:xfrm>
            </p:grpSpPr>
            <p:sp>
              <p:nvSpPr>
                <p:cNvPr id="315" name="Google Shape;1810;p68">
                  <a:extLst>
                    <a:ext uri="{FF2B5EF4-FFF2-40B4-BE49-F238E27FC236}">
                      <a16:creationId xmlns:a16="http://schemas.microsoft.com/office/drawing/2014/main" id="{3F571D7F-3B0E-91B2-8A8F-388AE93CFB54}"/>
                    </a:ext>
                  </a:extLst>
                </p:cNvPr>
                <p:cNvSpPr/>
                <p:nvPr/>
              </p:nvSpPr>
              <p:spPr>
                <a:xfrm>
                  <a:off x="3040778" y="4395131"/>
                  <a:ext cx="275853" cy="376767"/>
                </a:xfrm>
                <a:custGeom>
                  <a:avLst/>
                  <a:gdLst/>
                  <a:ahLst/>
                  <a:cxnLst/>
                  <a:rect l="l" t="t" r="r" b="b"/>
                  <a:pathLst>
                    <a:path w="5235" h="7147" extrusionOk="0">
                      <a:moveTo>
                        <a:pt x="3501" y="0"/>
                      </a:moveTo>
                      <a:lnTo>
                        <a:pt x="0" y="2049"/>
                      </a:lnTo>
                      <a:lnTo>
                        <a:pt x="16" y="6095"/>
                      </a:lnTo>
                      <a:lnTo>
                        <a:pt x="1785" y="7147"/>
                      </a:lnTo>
                      <a:lnTo>
                        <a:pt x="5199" y="5045"/>
                      </a:lnTo>
                      <a:lnTo>
                        <a:pt x="5235" y="981"/>
                      </a:lnTo>
                      <a:lnTo>
                        <a:pt x="3501" y="0"/>
                      </a:lnTo>
                      <a:close/>
                    </a:path>
                  </a:pathLst>
                </a:custGeom>
                <a:solidFill>
                  <a:srgbClr val="999999"/>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16" name="Google Shape;1811;p68">
                  <a:extLst>
                    <a:ext uri="{FF2B5EF4-FFF2-40B4-BE49-F238E27FC236}">
                      <a16:creationId xmlns:a16="http://schemas.microsoft.com/office/drawing/2014/main" id="{600358A8-A80B-CDED-FC8A-F9E6D37061CF}"/>
                    </a:ext>
                  </a:extLst>
                </p:cNvPr>
                <p:cNvSpPr/>
                <p:nvPr/>
              </p:nvSpPr>
              <p:spPr>
                <a:xfrm>
                  <a:off x="3134100" y="4449542"/>
                  <a:ext cx="182531" cy="322356"/>
                </a:xfrm>
                <a:custGeom>
                  <a:avLst/>
                  <a:gdLst/>
                  <a:ahLst/>
                  <a:cxnLst/>
                  <a:rect l="l" t="t" r="r" b="b"/>
                  <a:pathLst>
                    <a:path w="3464" h="6117" extrusionOk="0">
                      <a:moveTo>
                        <a:pt x="0" y="6107"/>
                      </a:moveTo>
                      <a:lnTo>
                        <a:pt x="15" y="6117"/>
                      </a:lnTo>
                      <a:lnTo>
                        <a:pt x="3429" y="4015"/>
                      </a:lnTo>
                      <a:lnTo>
                        <a:pt x="3464" y="0"/>
                      </a:lnTo>
                      <a:lnTo>
                        <a:pt x="15" y="2053"/>
                      </a:lnTo>
                      <a:lnTo>
                        <a:pt x="0" y="6107"/>
                      </a:lnTo>
                      <a:close/>
                    </a:path>
                  </a:pathLst>
                </a:custGeom>
                <a:gradFill>
                  <a:gsLst>
                    <a:gs pos="0">
                      <a:srgbClr val="494949"/>
                    </a:gs>
                    <a:gs pos="50000">
                      <a:srgbClr val="6A6A6A"/>
                    </a:gs>
                    <a:gs pos="100000">
                      <a:srgbClr val="7F7F7F"/>
                    </a:gs>
                  </a:gsLst>
                  <a:lin ang="135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17" name="Google Shape;1812;p68">
                  <a:extLst>
                    <a:ext uri="{FF2B5EF4-FFF2-40B4-BE49-F238E27FC236}">
                      <a16:creationId xmlns:a16="http://schemas.microsoft.com/office/drawing/2014/main" id="{B641935D-AD4C-6D6D-DC3E-B0EF1A75939D}"/>
                    </a:ext>
                  </a:extLst>
                </p:cNvPr>
                <p:cNvSpPr/>
                <p:nvPr/>
              </p:nvSpPr>
              <p:spPr>
                <a:xfrm>
                  <a:off x="3040778" y="4495729"/>
                  <a:ext cx="108823" cy="276169"/>
                </a:xfrm>
                <a:custGeom>
                  <a:avLst/>
                  <a:gdLst/>
                  <a:ahLst/>
                  <a:cxnLst/>
                  <a:rect l="l" t="t" r="r" b="b"/>
                  <a:pathLst>
                    <a:path w="2066" h="5241" extrusionOk="0">
                      <a:moveTo>
                        <a:pt x="244" y="0"/>
                      </a:moveTo>
                      <a:lnTo>
                        <a:pt x="0" y="143"/>
                      </a:lnTo>
                      <a:lnTo>
                        <a:pt x="16" y="4189"/>
                      </a:lnTo>
                      <a:lnTo>
                        <a:pt x="1785" y="5241"/>
                      </a:lnTo>
                      <a:lnTo>
                        <a:pt x="2066" y="5068"/>
                      </a:lnTo>
                      <a:lnTo>
                        <a:pt x="2066" y="984"/>
                      </a:lnTo>
                      <a:lnTo>
                        <a:pt x="244" y="0"/>
                      </a:lnTo>
                      <a:close/>
                    </a:path>
                  </a:pathLst>
                </a:custGeom>
                <a:gradFill>
                  <a:gsLst>
                    <a:gs pos="0">
                      <a:srgbClr val="F2F2F2"/>
                    </a:gs>
                    <a:gs pos="35000">
                      <a:srgbClr val="C3C3C3"/>
                    </a:gs>
                    <a:gs pos="40000">
                      <a:srgbClr val="F2F2F2"/>
                    </a:gs>
                    <a:gs pos="100000">
                      <a:srgbClr val="D8D8D8"/>
                    </a:gs>
                  </a:gsLst>
                  <a:lin ang="36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18" name="Google Shape;1813;p68">
                  <a:extLst>
                    <a:ext uri="{FF2B5EF4-FFF2-40B4-BE49-F238E27FC236}">
                      <a16:creationId xmlns:a16="http://schemas.microsoft.com/office/drawing/2014/main" id="{8AB5D8C9-9DED-492C-A2BF-D0DD9414A6E6}"/>
                    </a:ext>
                  </a:extLst>
                </p:cNvPr>
                <p:cNvSpPr/>
                <p:nvPr/>
              </p:nvSpPr>
              <p:spPr>
                <a:xfrm>
                  <a:off x="3040778" y="4503005"/>
                  <a:ext cx="94904" cy="268893"/>
                </a:xfrm>
                <a:custGeom>
                  <a:avLst/>
                  <a:gdLst/>
                  <a:ahLst/>
                  <a:cxnLst/>
                  <a:rect l="l" t="t" r="r" b="b"/>
                  <a:pathLst>
                    <a:path w="1803" h="5103" extrusionOk="0">
                      <a:moveTo>
                        <a:pt x="10" y="0"/>
                      </a:moveTo>
                      <a:lnTo>
                        <a:pt x="0" y="5"/>
                      </a:lnTo>
                      <a:lnTo>
                        <a:pt x="16" y="4051"/>
                      </a:lnTo>
                      <a:lnTo>
                        <a:pt x="1785" y="5103"/>
                      </a:lnTo>
                      <a:lnTo>
                        <a:pt x="1786" y="5102"/>
                      </a:lnTo>
                      <a:lnTo>
                        <a:pt x="1803" y="1039"/>
                      </a:lnTo>
                      <a:lnTo>
                        <a:pt x="10" y="0"/>
                      </a:lnTo>
                      <a:close/>
                    </a:path>
                  </a:pathLst>
                </a:custGeom>
                <a:gradFill>
                  <a:gsLst>
                    <a:gs pos="0">
                      <a:srgbClr val="7F7F7F"/>
                    </a:gs>
                    <a:gs pos="12000">
                      <a:srgbClr val="7F7F7F"/>
                    </a:gs>
                    <a:gs pos="100000">
                      <a:srgbClr val="A5A5A5"/>
                    </a:gs>
                  </a:gsLst>
                  <a:lin ang="7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19" name="Google Shape;1814;p68">
                  <a:extLst>
                    <a:ext uri="{FF2B5EF4-FFF2-40B4-BE49-F238E27FC236}">
                      <a16:creationId xmlns:a16="http://schemas.microsoft.com/office/drawing/2014/main" id="{2ED879EA-C529-94BC-EAA9-B1F52690E3A3}"/>
                    </a:ext>
                  </a:extLst>
                </p:cNvPr>
                <p:cNvSpPr/>
                <p:nvPr/>
              </p:nvSpPr>
              <p:spPr>
                <a:xfrm>
                  <a:off x="3052483" y="4534955"/>
                  <a:ext cx="68330" cy="58207"/>
                </a:xfrm>
                <a:custGeom>
                  <a:avLst/>
                  <a:gdLst/>
                  <a:ahLst/>
                  <a:cxnLst/>
                  <a:rect l="l" t="t" r="r" b="b"/>
                  <a:pathLst>
                    <a:path w="1296" h="1102" extrusionOk="0">
                      <a:moveTo>
                        <a:pt x="0" y="0"/>
                      </a:moveTo>
                      <a:lnTo>
                        <a:pt x="1296" y="752"/>
                      </a:lnTo>
                      <a:lnTo>
                        <a:pt x="1296" y="1102"/>
                      </a:lnTo>
                      <a:lnTo>
                        <a:pt x="0" y="351"/>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20" name="Google Shape;1815;p68">
                  <a:extLst>
                    <a:ext uri="{FF2B5EF4-FFF2-40B4-BE49-F238E27FC236}">
                      <a16:creationId xmlns:a16="http://schemas.microsoft.com/office/drawing/2014/main" id="{D517AC6B-DC2F-1811-B554-8E710D6FB571}"/>
                    </a:ext>
                  </a:extLst>
                </p:cNvPr>
                <p:cNvSpPr/>
                <p:nvPr/>
              </p:nvSpPr>
              <p:spPr>
                <a:xfrm>
                  <a:off x="3102782" y="4589999"/>
                  <a:ext cx="18032" cy="15501"/>
                </a:xfrm>
                <a:custGeom>
                  <a:avLst/>
                  <a:gdLst/>
                  <a:ahLst/>
                  <a:cxnLst/>
                  <a:rect l="l" t="t" r="r" b="b"/>
                  <a:pathLst>
                    <a:path w="346" h="294" extrusionOk="0">
                      <a:moveTo>
                        <a:pt x="0" y="0"/>
                      </a:moveTo>
                      <a:lnTo>
                        <a:pt x="346" y="201"/>
                      </a:lnTo>
                      <a:lnTo>
                        <a:pt x="346" y="294"/>
                      </a:lnTo>
                      <a:lnTo>
                        <a:pt x="0" y="93"/>
                      </a:lnTo>
                      <a:lnTo>
                        <a:pt x="0" y="0"/>
                      </a:lnTo>
                      <a:close/>
                    </a:path>
                  </a:pathLst>
                </a:custGeom>
                <a:gradFill>
                  <a:gsLst>
                    <a:gs pos="0">
                      <a:srgbClr val="333333"/>
                    </a:gs>
                    <a:gs pos="50000">
                      <a:srgbClr val="4A4A4A"/>
                    </a:gs>
                    <a:gs pos="100000">
                      <a:srgbClr val="595959"/>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21" name="Google Shape;1816;p68">
                  <a:extLst>
                    <a:ext uri="{FF2B5EF4-FFF2-40B4-BE49-F238E27FC236}">
                      <a16:creationId xmlns:a16="http://schemas.microsoft.com/office/drawing/2014/main" id="{229C3F14-ED36-10BD-9064-7B8C8B8B8E7F}"/>
                    </a:ext>
                  </a:extLst>
                </p:cNvPr>
                <p:cNvSpPr/>
                <p:nvPr/>
              </p:nvSpPr>
              <p:spPr>
                <a:xfrm>
                  <a:off x="3063238" y="4615738"/>
                  <a:ext cx="43972" cy="44921"/>
                </a:xfrm>
                <a:custGeom>
                  <a:avLst/>
                  <a:gdLst/>
                  <a:ahLst/>
                  <a:cxnLst/>
                  <a:rect l="l" t="t" r="r" b="b"/>
                  <a:pathLst>
                    <a:path w="832" h="853" extrusionOk="0">
                      <a:moveTo>
                        <a:pt x="416" y="10"/>
                      </a:moveTo>
                      <a:lnTo>
                        <a:pt x="438" y="15"/>
                      </a:lnTo>
                      <a:lnTo>
                        <a:pt x="459" y="22"/>
                      </a:lnTo>
                      <a:lnTo>
                        <a:pt x="479" y="30"/>
                      </a:lnTo>
                      <a:lnTo>
                        <a:pt x="500" y="37"/>
                      </a:lnTo>
                      <a:lnTo>
                        <a:pt x="520" y="47"/>
                      </a:lnTo>
                      <a:lnTo>
                        <a:pt x="540" y="57"/>
                      </a:lnTo>
                      <a:lnTo>
                        <a:pt x="559" y="68"/>
                      </a:lnTo>
                      <a:lnTo>
                        <a:pt x="577" y="79"/>
                      </a:lnTo>
                      <a:lnTo>
                        <a:pt x="596" y="93"/>
                      </a:lnTo>
                      <a:lnTo>
                        <a:pt x="614" y="106"/>
                      </a:lnTo>
                      <a:lnTo>
                        <a:pt x="632" y="119"/>
                      </a:lnTo>
                      <a:lnTo>
                        <a:pt x="648" y="135"/>
                      </a:lnTo>
                      <a:lnTo>
                        <a:pt x="665" y="149"/>
                      </a:lnTo>
                      <a:lnTo>
                        <a:pt x="680" y="166"/>
                      </a:lnTo>
                      <a:lnTo>
                        <a:pt x="696" y="182"/>
                      </a:lnTo>
                      <a:lnTo>
                        <a:pt x="710" y="199"/>
                      </a:lnTo>
                      <a:lnTo>
                        <a:pt x="724" y="217"/>
                      </a:lnTo>
                      <a:lnTo>
                        <a:pt x="737" y="235"/>
                      </a:lnTo>
                      <a:lnTo>
                        <a:pt x="749" y="253"/>
                      </a:lnTo>
                      <a:lnTo>
                        <a:pt x="760" y="272"/>
                      </a:lnTo>
                      <a:lnTo>
                        <a:pt x="771" y="292"/>
                      </a:lnTo>
                      <a:lnTo>
                        <a:pt x="781" y="311"/>
                      </a:lnTo>
                      <a:lnTo>
                        <a:pt x="791" y="332"/>
                      </a:lnTo>
                      <a:lnTo>
                        <a:pt x="799" y="352"/>
                      </a:lnTo>
                      <a:lnTo>
                        <a:pt x="807" y="373"/>
                      </a:lnTo>
                      <a:lnTo>
                        <a:pt x="813" y="393"/>
                      </a:lnTo>
                      <a:lnTo>
                        <a:pt x="819" y="414"/>
                      </a:lnTo>
                      <a:lnTo>
                        <a:pt x="823" y="435"/>
                      </a:lnTo>
                      <a:lnTo>
                        <a:pt x="827" y="457"/>
                      </a:lnTo>
                      <a:lnTo>
                        <a:pt x="830" y="478"/>
                      </a:lnTo>
                      <a:lnTo>
                        <a:pt x="831" y="499"/>
                      </a:lnTo>
                      <a:lnTo>
                        <a:pt x="832" y="522"/>
                      </a:lnTo>
                      <a:lnTo>
                        <a:pt x="831" y="543"/>
                      </a:lnTo>
                      <a:lnTo>
                        <a:pt x="830" y="564"/>
                      </a:lnTo>
                      <a:lnTo>
                        <a:pt x="827" y="584"/>
                      </a:lnTo>
                      <a:lnTo>
                        <a:pt x="823" y="604"/>
                      </a:lnTo>
                      <a:lnTo>
                        <a:pt x="819" y="622"/>
                      </a:lnTo>
                      <a:lnTo>
                        <a:pt x="813" y="641"/>
                      </a:lnTo>
                      <a:lnTo>
                        <a:pt x="807" y="659"/>
                      </a:lnTo>
                      <a:lnTo>
                        <a:pt x="799" y="676"/>
                      </a:lnTo>
                      <a:lnTo>
                        <a:pt x="791" y="692"/>
                      </a:lnTo>
                      <a:lnTo>
                        <a:pt x="781" y="708"/>
                      </a:lnTo>
                      <a:lnTo>
                        <a:pt x="771" y="723"/>
                      </a:lnTo>
                      <a:lnTo>
                        <a:pt x="760" y="738"/>
                      </a:lnTo>
                      <a:lnTo>
                        <a:pt x="749" y="751"/>
                      </a:lnTo>
                      <a:lnTo>
                        <a:pt x="737" y="764"/>
                      </a:lnTo>
                      <a:lnTo>
                        <a:pt x="724" y="777"/>
                      </a:lnTo>
                      <a:lnTo>
                        <a:pt x="710" y="788"/>
                      </a:lnTo>
                      <a:lnTo>
                        <a:pt x="696" y="798"/>
                      </a:lnTo>
                      <a:lnTo>
                        <a:pt x="680" y="808"/>
                      </a:lnTo>
                      <a:lnTo>
                        <a:pt x="665" y="816"/>
                      </a:lnTo>
                      <a:lnTo>
                        <a:pt x="648" y="824"/>
                      </a:lnTo>
                      <a:lnTo>
                        <a:pt x="632" y="831"/>
                      </a:lnTo>
                      <a:lnTo>
                        <a:pt x="614" y="837"/>
                      </a:lnTo>
                      <a:lnTo>
                        <a:pt x="596" y="842"/>
                      </a:lnTo>
                      <a:lnTo>
                        <a:pt x="577" y="846"/>
                      </a:lnTo>
                      <a:lnTo>
                        <a:pt x="559" y="850"/>
                      </a:lnTo>
                      <a:lnTo>
                        <a:pt x="540" y="852"/>
                      </a:lnTo>
                      <a:lnTo>
                        <a:pt x="520" y="853"/>
                      </a:lnTo>
                      <a:lnTo>
                        <a:pt x="500" y="853"/>
                      </a:lnTo>
                      <a:lnTo>
                        <a:pt x="479" y="852"/>
                      </a:lnTo>
                      <a:lnTo>
                        <a:pt x="459" y="850"/>
                      </a:lnTo>
                      <a:lnTo>
                        <a:pt x="438" y="846"/>
                      </a:lnTo>
                      <a:lnTo>
                        <a:pt x="416" y="842"/>
                      </a:lnTo>
                      <a:lnTo>
                        <a:pt x="395" y="836"/>
                      </a:lnTo>
                      <a:lnTo>
                        <a:pt x="374" y="830"/>
                      </a:lnTo>
                      <a:lnTo>
                        <a:pt x="353" y="823"/>
                      </a:lnTo>
                      <a:lnTo>
                        <a:pt x="333" y="814"/>
                      </a:lnTo>
                      <a:lnTo>
                        <a:pt x="312" y="805"/>
                      </a:lnTo>
                      <a:lnTo>
                        <a:pt x="293" y="795"/>
                      </a:lnTo>
                      <a:lnTo>
                        <a:pt x="273" y="784"/>
                      </a:lnTo>
                      <a:lnTo>
                        <a:pt x="254" y="772"/>
                      </a:lnTo>
                      <a:lnTo>
                        <a:pt x="235" y="760"/>
                      </a:lnTo>
                      <a:lnTo>
                        <a:pt x="217" y="747"/>
                      </a:lnTo>
                      <a:lnTo>
                        <a:pt x="201" y="732"/>
                      </a:lnTo>
                      <a:lnTo>
                        <a:pt x="183" y="718"/>
                      </a:lnTo>
                      <a:lnTo>
                        <a:pt x="168" y="702"/>
                      </a:lnTo>
                      <a:lnTo>
                        <a:pt x="151" y="687"/>
                      </a:lnTo>
                      <a:lnTo>
                        <a:pt x="137" y="670"/>
                      </a:lnTo>
                      <a:lnTo>
                        <a:pt x="122" y="652"/>
                      </a:lnTo>
                      <a:lnTo>
                        <a:pt x="108" y="635"/>
                      </a:lnTo>
                      <a:lnTo>
                        <a:pt x="96" y="617"/>
                      </a:lnTo>
                      <a:lnTo>
                        <a:pt x="82" y="598"/>
                      </a:lnTo>
                      <a:lnTo>
                        <a:pt x="71" y="579"/>
                      </a:lnTo>
                      <a:lnTo>
                        <a:pt x="60" y="560"/>
                      </a:lnTo>
                      <a:lnTo>
                        <a:pt x="50" y="540"/>
                      </a:lnTo>
                      <a:lnTo>
                        <a:pt x="41" y="521"/>
                      </a:lnTo>
                      <a:lnTo>
                        <a:pt x="32" y="499"/>
                      </a:lnTo>
                      <a:lnTo>
                        <a:pt x="26" y="479"/>
                      </a:lnTo>
                      <a:lnTo>
                        <a:pt x="19" y="458"/>
                      </a:lnTo>
                      <a:lnTo>
                        <a:pt x="14" y="437"/>
                      </a:lnTo>
                      <a:lnTo>
                        <a:pt x="8" y="416"/>
                      </a:lnTo>
                      <a:lnTo>
                        <a:pt x="5" y="395"/>
                      </a:lnTo>
                      <a:lnTo>
                        <a:pt x="2" y="373"/>
                      </a:lnTo>
                      <a:lnTo>
                        <a:pt x="0" y="352"/>
                      </a:lnTo>
                      <a:lnTo>
                        <a:pt x="0" y="331"/>
                      </a:lnTo>
                      <a:lnTo>
                        <a:pt x="0" y="309"/>
                      </a:lnTo>
                      <a:lnTo>
                        <a:pt x="2" y="289"/>
                      </a:lnTo>
                      <a:lnTo>
                        <a:pt x="5" y="268"/>
                      </a:lnTo>
                      <a:lnTo>
                        <a:pt x="8" y="249"/>
                      </a:lnTo>
                      <a:lnTo>
                        <a:pt x="14" y="230"/>
                      </a:lnTo>
                      <a:lnTo>
                        <a:pt x="19" y="211"/>
                      </a:lnTo>
                      <a:lnTo>
                        <a:pt x="26" y="194"/>
                      </a:lnTo>
                      <a:lnTo>
                        <a:pt x="32" y="176"/>
                      </a:lnTo>
                      <a:lnTo>
                        <a:pt x="41" y="159"/>
                      </a:lnTo>
                      <a:lnTo>
                        <a:pt x="50" y="144"/>
                      </a:lnTo>
                      <a:lnTo>
                        <a:pt x="60" y="128"/>
                      </a:lnTo>
                      <a:lnTo>
                        <a:pt x="71" y="114"/>
                      </a:lnTo>
                      <a:lnTo>
                        <a:pt x="82" y="100"/>
                      </a:lnTo>
                      <a:lnTo>
                        <a:pt x="96" y="87"/>
                      </a:lnTo>
                      <a:lnTo>
                        <a:pt x="108" y="76"/>
                      </a:lnTo>
                      <a:lnTo>
                        <a:pt x="122" y="64"/>
                      </a:lnTo>
                      <a:lnTo>
                        <a:pt x="137" y="54"/>
                      </a:lnTo>
                      <a:lnTo>
                        <a:pt x="151" y="44"/>
                      </a:lnTo>
                      <a:lnTo>
                        <a:pt x="168" y="35"/>
                      </a:lnTo>
                      <a:lnTo>
                        <a:pt x="183" y="27"/>
                      </a:lnTo>
                      <a:lnTo>
                        <a:pt x="201" y="21"/>
                      </a:lnTo>
                      <a:lnTo>
                        <a:pt x="217" y="15"/>
                      </a:lnTo>
                      <a:lnTo>
                        <a:pt x="235" y="10"/>
                      </a:lnTo>
                      <a:lnTo>
                        <a:pt x="254" y="5"/>
                      </a:lnTo>
                      <a:lnTo>
                        <a:pt x="273" y="2"/>
                      </a:lnTo>
                      <a:lnTo>
                        <a:pt x="293" y="1"/>
                      </a:lnTo>
                      <a:lnTo>
                        <a:pt x="312" y="0"/>
                      </a:lnTo>
                      <a:lnTo>
                        <a:pt x="333" y="0"/>
                      </a:lnTo>
                      <a:lnTo>
                        <a:pt x="353" y="1"/>
                      </a:lnTo>
                      <a:lnTo>
                        <a:pt x="374" y="2"/>
                      </a:lnTo>
                      <a:lnTo>
                        <a:pt x="395" y="5"/>
                      </a:lnTo>
                      <a:lnTo>
                        <a:pt x="416" y="10"/>
                      </a:lnTo>
                      <a:close/>
                    </a:path>
                  </a:pathLst>
                </a:custGeom>
                <a:solidFill>
                  <a:srgbClr val="F2F2F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22" name="Google Shape;1817;p68">
                  <a:extLst>
                    <a:ext uri="{FF2B5EF4-FFF2-40B4-BE49-F238E27FC236}">
                      <a16:creationId xmlns:a16="http://schemas.microsoft.com/office/drawing/2014/main" id="{8D401534-3053-CBAE-3D5F-E5C5095F3EB9}"/>
                    </a:ext>
                  </a:extLst>
                </p:cNvPr>
                <p:cNvSpPr/>
                <p:nvPr/>
              </p:nvSpPr>
              <p:spPr>
                <a:xfrm>
                  <a:off x="3073994" y="4626493"/>
                  <a:ext cx="22461" cy="23410"/>
                </a:xfrm>
                <a:custGeom>
                  <a:avLst/>
                  <a:gdLst/>
                  <a:ahLst/>
                  <a:cxnLst/>
                  <a:rect l="l" t="t" r="r" b="b"/>
                  <a:pathLst>
                    <a:path w="429" h="440" extrusionOk="0">
                      <a:moveTo>
                        <a:pt x="214" y="5"/>
                      </a:moveTo>
                      <a:lnTo>
                        <a:pt x="236" y="12"/>
                      </a:lnTo>
                      <a:lnTo>
                        <a:pt x="257" y="20"/>
                      </a:lnTo>
                      <a:lnTo>
                        <a:pt x="278" y="30"/>
                      </a:lnTo>
                      <a:lnTo>
                        <a:pt x="297" y="42"/>
                      </a:lnTo>
                      <a:lnTo>
                        <a:pt x="316" y="55"/>
                      </a:lnTo>
                      <a:lnTo>
                        <a:pt x="333" y="70"/>
                      </a:lnTo>
                      <a:lnTo>
                        <a:pt x="350" y="86"/>
                      </a:lnTo>
                      <a:lnTo>
                        <a:pt x="365" y="103"/>
                      </a:lnTo>
                      <a:lnTo>
                        <a:pt x="379" y="122"/>
                      </a:lnTo>
                      <a:lnTo>
                        <a:pt x="392" y="141"/>
                      </a:lnTo>
                      <a:lnTo>
                        <a:pt x="402" y="162"/>
                      </a:lnTo>
                      <a:lnTo>
                        <a:pt x="411" y="182"/>
                      </a:lnTo>
                      <a:lnTo>
                        <a:pt x="419" y="204"/>
                      </a:lnTo>
                      <a:lnTo>
                        <a:pt x="424" y="225"/>
                      </a:lnTo>
                      <a:lnTo>
                        <a:pt x="427" y="247"/>
                      </a:lnTo>
                      <a:lnTo>
                        <a:pt x="429" y="269"/>
                      </a:lnTo>
                      <a:lnTo>
                        <a:pt x="427" y="280"/>
                      </a:lnTo>
                      <a:lnTo>
                        <a:pt x="427" y="291"/>
                      </a:lnTo>
                      <a:lnTo>
                        <a:pt x="425" y="301"/>
                      </a:lnTo>
                      <a:lnTo>
                        <a:pt x="424" y="311"/>
                      </a:lnTo>
                      <a:lnTo>
                        <a:pt x="421" y="321"/>
                      </a:lnTo>
                      <a:lnTo>
                        <a:pt x="419" y="331"/>
                      </a:lnTo>
                      <a:lnTo>
                        <a:pt x="415" y="340"/>
                      </a:lnTo>
                      <a:lnTo>
                        <a:pt x="411" y="349"/>
                      </a:lnTo>
                      <a:lnTo>
                        <a:pt x="402" y="365"/>
                      </a:lnTo>
                      <a:lnTo>
                        <a:pt x="392" y="381"/>
                      </a:lnTo>
                      <a:lnTo>
                        <a:pt x="379" y="394"/>
                      </a:lnTo>
                      <a:lnTo>
                        <a:pt x="365" y="406"/>
                      </a:lnTo>
                      <a:lnTo>
                        <a:pt x="350" y="416"/>
                      </a:lnTo>
                      <a:lnTo>
                        <a:pt x="333" y="425"/>
                      </a:lnTo>
                      <a:lnTo>
                        <a:pt x="316" y="432"/>
                      </a:lnTo>
                      <a:lnTo>
                        <a:pt x="297" y="436"/>
                      </a:lnTo>
                      <a:lnTo>
                        <a:pt x="278" y="440"/>
                      </a:lnTo>
                      <a:lnTo>
                        <a:pt x="257" y="440"/>
                      </a:lnTo>
                      <a:lnTo>
                        <a:pt x="236" y="439"/>
                      </a:lnTo>
                      <a:lnTo>
                        <a:pt x="214" y="434"/>
                      </a:lnTo>
                      <a:lnTo>
                        <a:pt x="192" y="429"/>
                      </a:lnTo>
                      <a:lnTo>
                        <a:pt x="170" y="420"/>
                      </a:lnTo>
                      <a:lnTo>
                        <a:pt x="151" y="410"/>
                      </a:lnTo>
                      <a:lnTo>
                        <a:pt x="131" y="399"/>
                      </a:lnTo>
                      <a:lnTo>
                        <a:pt x="112" y="385"/>
                      </a:lnTo>
                      <a:lnTo>
                        <a:pt x="94" y="370"/>
                      </a:lnTo>
                      <a:lnTo>
                        <a:pt x="77" y="354"/>
                      </a:lnTo>
                      <a:lnTo>
                        <a:pt x="62" y="337"/>
                      </a:lnTo>
                      <a:lnTo>
                        <a:pt x="49" y="318"/>
                      </a:lnTo>
                      <a:lnTo>
                        <a:pt x="36" y="299"/>
                      </a:lnTo>
                      <a:lnTo>
                        <a:pt x="25" y="279"/>
                      </a:lnTo>
                      <a:lnTo>
                        <a:pt x="16" y="258"/>
                      </a:lnTo>
                      <a:lnTo>
                        <a:pt x="10" y="237"/>
                      </a:lnTo>
                      <a:lnTo>
                        <a:pt x="4" y="215"/>
                      </a:lnTo>
                      <a:lnTo>
                        <a:pt x="1" y="193"/>
                      </a:lnTo>
                      <a:lnTo>
                        <a:pt x="0" y="170"/>
                      </a:lnTo>
                      <a:lnTo>
                        <a:pt x="0" y="159"/>
                      </a:lnTo>
                      <a:lnTo>
                        <a:pt x="1" y="149"/>
                      </a:lnTo>
                      <a:lnTo>
                        <a:pt x="2" y="138"/>
                      </a:lnTo>
                      <a:lnTo>
                        <a:pt x="4" y="128"/>
                      </a:lnTo>
                      <a:lnTo>
                        <a:pt x="7" y="118"/>
                      </a:lnTo>
                      <a:lnTo>
                        <a:pt x="10" y="109"/>
                      </a:lnTo>
                      <a:lnTo>
                        <a:pt x="13" y="101"/>
                      </a:lnTo>
                      <a:lnTo>
                        <a:pt x="16" y="92"/>
                      </a:lnTo>
                      <a:lnTo>
                        <a:pt x="25" y="75"/>
                      </a:lnTo>
                      <a:lnTo>
                        <a:pt x="36" y="60"/>
                      </a:lnTo>
                      <a:lnTo>
                        <a:pt x="49" y="46"/>
                      </a:lnTo>
                      <a:lnTo>
                        <a:pt x="62" y="34"/>
                      </a:lnTo>
                      <a:lnTo>
                        <a:pt x="77" y="23"/>
                      </a:lnTo>
                      <a:lnTo>
                        <a:pt x="94" y="15"/>
                      </a:lnTo>
                      <a:lnTo>
                        <a:pt x="112" y="9"/>
                      </a:lnTo>
                      <a:lnTo>
                        <a:pt x="131" y="3"/>
                      </a:lnTo>
                      <a:lnTo>
                        <a:pt x="151" y="1"/>
                      </a:lnTo>
                      <a:lnTo>
                        <a:pt x="170" y="0"/>
                      </a:lnTo>
                      <a:lnTo>
                        <a:pt x="192" y="2"/>
                      </a:lnTo>
                      <a:lnTo>
                        <a:pt x="214" y="5"/>
                      </a:lnTo>
                      <a:close/>
                    </a:path>
                  </a:pathLst>
                </a:custGeom>
                <a:solidFill>
                  <a:srgbClr val="B3B3B3"/>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23" name="Google Shape;1818;p68">
                  <a:extLst>
                    <a:ext uri="{FF2B5EF4-FFF2-40B4-BE49-F238E27FC236}">
                      <a16:creationId xmlns:a16="http://schemas.microsoft.com/office/drawing/2014/main" id="{39C7B2EC-D4B5-B9C0-CB96-F6169EB348E0}"/>
                    </a:ext>
                  </a:extLst>
                </p:cNvPr>
                <p:cNvSpPr/>
                <p:nvPr/>
              </p:nvSpPr>
              <p:spPr>
                <a:xfrm>
                  <a:off x="3078106" y="4630922"/>
                  <a:ext cx="14236" cy="14552"/>
                </a:xfrm>
                <a:custGeom>
                  <a:avLst/>
                  <a:gdLst/>
                  <a:ahLst/>
                  <a:cxnLst/>
                  <a:rect l="l" t="t" r="r" b="b"/>
                  <a:pathLst>
                    <a:path w="271" h="278" extrusionOk="0">
                      <a:moveTo>
                        <a:pt x="135" y="3"/>
                      </a:moveTo>
                      <a:lnTo>
                        <a:pt x="149" y="7"/>
                      </a:lnTo>
                      <a:lnTo>
                        <a:pt x="162" y="12"/>
                      </a:lnTo>
                      <a:lnTo>
                        <a:pt x="176" y="18"/>
                      </a:lnTo>
                      <a:lnTo>
                        <a:pt x="188" y="26"/>
                      </a:lnTo>
                      <a:lnTo>
                        <a:pt x="200" y="34"/>
                      </a:lnTo>
                      <a:lnTo>
                        <a:pt x="211" y="44"/>
                      </a:lnTo>
                      <a:lnTo>
                        <a:pt x="221" y="54"/>
                      </a:lnTo>
                      <a:lnTo>
                        <a:pt x="231" y="65"/>
                      </a:lnTo>
                      <a:lnTo>
                        <a:pt x="240" y="76"/>
                      </a:lnTo>
                      <a:lnTo>
                        <a:pt x="248" y="89"/>
                      </a:lnTo>
                      <a:lnTo>
                        <a:pt x="254" y="102"/>
                      </a:lnTo>
                      <a:lnTo>
                        <a:pt x="260" y="115"/>
                      </a:lnTo>
                      <a:lnTo>
                        <a:pt x="264" y="128"/>
                      </a:lnTo>
                      <a:lnTo>
                        <a:pt x="268" y="143"/>
                      </a:lnTo>
                      <a:lnTo>
                        <a:pt x="270" y="156"/>
                      </a:lnTo>
                      <a:lnTo>
                        <a:pt x="271" y="170"/>
                      </a:lnTo>
                      <a:lnTo>
                        <a:pt x="270" y="184"/>
                      </a:lnTo>
                      <a:lnTo>
                        <a:pt x="268" y="197"/>
                      </a:lnTo>
                      <a:lnTo>
                        <a:pt x="264" y="209"/>
                      </a:lnTo>
                      <a:lnTo>
                        <a:pt x="260" y="220"/>
                      </a:lnTo>
                      <a:lnTo>
                        <a:pt x="254" y="231"/>
                      </a:lnTo>
                      <a:lnTo>
                        <a:pt x="248" y="241"/>
                      </a:lnTo>
                      <a:lnTo>
                        <a:pt x="240" y="249"/>
                      </a:lnTo>
                      <a:lnTo>
                        <a:pt x="231" y="257"/>
                      </a:lnTo>
                      <a:lnTo>
                        <a:pt x="221" y="263"/>
                      </a:lnTo>
                      <a:lnTo>
                        <a:pt x="211" y="269"/>
                      </a:lnTo>
                      <a:lnTo>
                        <a:pt x="200" y="273"/>
                      </a:lnTo>
                      <a:lnTo>
                        <a:pt x="188" y="277"/>
                      </a:lnTo>
                      <a:lnTo>
                        <a:pt x="176" y="278"/>
                      </a:lnTo>
                      <a:lnTo>
                        <a:pt x="162" y="278"/>
                      </a:lnTo>
                      <a:lnTo>
                        <a:pt x="149" y="277"/>
                      </a:lnTo>
                      <a:lnTo>
                        <a:pt x="135" y="275"/>
                      </a:lnTo>
                      <a:lnTo>
                        <a:pt x="121" y="271"/>
                      </a:lnTo>
                      <a:lnTo>
                        <a:pt x="107" y="266"/>
                      </a:lnTo>
                      <a:lnTo>
                        <a:pt x="95" y="259"/>
                      </a:lnTo>
                      <a:lnTo>
                        <a:pt x="83" y="252"/>
                      </a:lnTo>
                      <a:lnTo>
                        <a:pt x="70" y="243"/>
                      </a:lnTo>
                      <a:lnTo>
                        <a:pt x="59" y="235"/>
                      </a:lnTo>
                      <a:lnTo>
                        <a:pt x="48" y="224"/>
                      </a:lnTo>
                      <a:lnTo>
                        <a:pt x="39" y="212"/>
                      </a:lnTo>
                      <a:lnTo>
                        <a:pt x="31" y="201"/>
                      </a:lnTo>
                      <a:lnTo>
                        <a:pt x="23" y="189"/>
                      </a:lnTo>
                      <a:lnTo>
                        <a:pt x="15" y="176"/>
                      </a:lnTo>
                      <a:lnTo>
                        <a:pt x="9" y="164"/>
                      </a:lnTo>
                      <a:lnTo>
                        <a:pt x="5" y="149"/>
                      </a:lnTo>
                      <a:lnTo>
                        <a:pt x="2" y="136"/>
                      </a:lnTo>
                      <a:lnTo>
                        <a:pt x="0" y="122"/>
                      </a:lnTo>
                      <a:lnTo>
                        <a:pt x="0" y="108"/>
                      </a:lnTo>
                      <a:lnTo>
                        <a:pt x="0" y="94"/>
                      </a:lnTo>
                      <a:lnTo>
                        <a:pt x="2" y="81"/>
                      </a:lnTo>
                      <a:lnTo>
                        <a:pt x="5" y="68"/>
                      </a:lnTo>
                      <a:lnTo>
                        <a:pt x="9" y="57"/>
                      </a:lnTo>
                      <a:lnTo>
                        <a:pt x="15" y="47"/>
                      </a:lnTo>
                      <a:lnTo>
                        <a:pt x="23" y="37"/>
                      </a:lnTo>
                      <a:lnTo>
                        <a:pt x="31" y="28"/>
                      </a:lnTo>
                      <a:lnTo>
                        <a:pt x="39" y="21"/>
                      </a:lnTo>
                      <a:lnTo>
                        <a:pt x="48" y="14"/>
                      </a:lnTo>
                      <a:lnTo>
                        <a:pt x="59" y="9"/>
                      </a:lnTo>
                      <a:lnTo>
                        <a:pt x="70" y="5"/>
                      </a:lnTo>
                      <a:lnTo>
                        <a:pt x="83" y="2"/>
                      </a:lnTo>
                      <a:lnTo>
                        <a:pt x="95" y="0"/>
                      </a:lnTo>
                      <a:lnTo>
                        <a:pt x="107" y="0"/>
                      </a:lnTo>
                      <a:lnTo>
                        <a:pt x="121" y="1"/>
                      </a:lnTo>
                      <a:lnTo>
                        <a:pt x="135" y="3"/>
                      </a:lnTo>
                      <a:close/>
                    </a:path>
                  </a:pathLst>
                </a:custGeom>
                <a:gradFill>
                  <a:gsLst>
                    <a:gs pos="0">
                      <a:srgbClr val="006994"/>
                    </a:gs>
                    <a:gs pos="50000">
                      <a:srgbClr val="009AD7"/>
                    </a:gs>
                    <a:gs pos="100000">
                      <a:srgbClr val="00B8FF"/>
                    </a:gs>
                  </a:gsLst>
                  <a:lin ang="16200000" scaled="0"/>
                </a:gra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300" name="Google Shape;1819;p68">
                <a:extLst>
                  <a:ext uri="{FF2B5EF4-FFF2-40B4-BE49-F238E27FC236}">
                    <a16:creationId xmlns:a16="http://schemas.microsoft.com/office/drawing/2014/main" id="{04953BAF-8512-FCEE-48EE-10163B502D41}"/>
                  </a:ext>
                </a:extLst>
              </p:cNvPr>
              <p:cNvGrpSpPr/>
              <p:nvPr/>
            </p:nvGrpSpPr>
            <p:grpSpPr>
              <a:xfrm>
                <a:off x="2939671" y="4689883"/>
                <a:ext cx="145155" cy="153903"/>
                <a:chOff x="5967413" y="-3362325"/>
                <a:chExt cx="1133475" cy="1454150"/>
              </a:xfrm>
            </p:grpSpPr>
            <p:sp>
              <p:nvSpPr>
                <p:cNvPr id="301" name="Google Shape;1820;p68">
                  <a:extLst>
                    <a:ext uri="{FF2B5EF4-FFF2-40B4-BE49-F238E27FC236}">
                      <a16:creationId xmlns:a16="http://schemas.microsoft.com/office/drawing/2014/main" id="{73B3ACD2-E9D7-C13B-4021-82AAC46D5B7F}"/>
                    </a:ext>
                  </a:extLst>
                </p:cNvPr>
                <p:cNvSpPr/>
                <p:nvPr/>
              </p:nvSpPr>
              <p:spPr>
                <a:xfrm>
                  <a:off x="5992813" y="-2208213"/>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2"/>
                      </a:lnTo>
                      <a:lnTo>
                        <a:pt x="1467" y="27"/>
                      </a:lnTo>
                      <a:lnTo>
                        <a:pt x="1511" y="35"/>
                      </a:lnTo>
                      <a:lnTo>
                        <a:pt x="1553" y="40"/>
                      </a:lnTo>
                      <a:lnTo>
                        <a:pt x="1595" y="49"/>
                      </a:lnTo>
                      <a:lnTo>
                        <a:pt x="1636" y="56"/>
                      </a:lnTo>
                      <a:lnTo>
                        <a:pt x="1673" y="64"/>
                      </a:lnTo>
                      <a:lnTo>
                        <a:pt x="1711" y="73"/>
                      </a:lnTo>
                      <a:lnTo>
                        <a:pt x="1746" y="83"/>
                      </a:lnTo>
                      <a:lnTo>
                        <a:pt x="1781" y="92"/>
                      </a:lnTo>
                      <a:lnTo>
                        <a:pt x="1812" y="103"/>
                      </a:lnTo>
                      <a:lnTo>
                        <a:pt x="1843" y="114"/>
                      </a:lnTo>
                      <a:lnTo>
                        <a:pt x="1871" y="124"/>
                      </a:lnTo>
                      <a:lnTo>
                        <a:pt x="1898" y="136"/>
                      </a:lnTo>
                      <a:lnTo>
                        <a:pt x="1922" y="148"/>
                      </a:lnTo>
                      <a:lnTo>
                        <a:pt x="1946" y="160"/>
                      </a:lnTo>
                      <a:lnTo>
                        <a:pt x="1966" y="172"/>
                      </a:lnTo>
                      <a:lnTo>
                        <a:pt x="1984" y="185"/>
                      </a:lnTo>
                      <a:lnTo>
                        <a:pt x="2000" y="198"/>
                      </a:lnTo>
                      <a:lnTo>
                        <a:pt x="2014" y="211"/>
                      </a:lnTo>
                      <a:lnTo>
                        <a:pt x="2026" y="226"/>
                      </a:lnTo>
                      <a:lnTo>
                        <a:pt x="2034" y="240"/>
                      </a:lnTo>
                      <a:lnTo>
                        <a:pt x="2041" y="254"/>
                      </a:lnTo>
                      <a:lnTo>
                        <a:pt x="2045" y="268"/>
                      </a:lnTo>
                      <a:lnTo>
                        <a:pt x="2046" y="282"/>
                      </a:lnTo>
                      <a:lnTo>
                        <a:pt x="2045" y="296"/>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1"/>
                      </a:lnTo>
                      <a:lnTo>
                        <a:pt x="1812" y="461"/>
                      </a:lnTo>
                      <a:lnTo>
                        <a:pt x="1781" y="472"/>
                      </a:lnTo>
                      <a:lnTo>
                        <a:pt x="1746" y="482"/>
                      </a:lnTo>
                      <a:lnTo>
                        <a:pt x="1711" y="491"/>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1"/>
                      </a:lnTo>
                      <a:lnTo>
                        <a:pt x="300" y="482"/>
                      </a:lnTo>
                      <a:lnTo>
                        <a:pt x="266" y="472"/>
                      </a:lnTo>
                      <a:lnTo>
                        <a:pt x="234" y="461"/>
                      </a:lnTo>
                      <a:lnTo>
                        <a:pt x="204" y="451"/>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6"/>
                      </a:lnTo>
                      <a:lnTo>
                        <a:pt x="0" y="282"/>
                      </a:lnTo>
                      <a:lnTo>
                        <a:pt x="2" y="268"/>
                      </a:lnTo>
                      <a:lnTo>
                        <a:pt x="6" y="254"/>
                      </a:lnTo>
                      <a:lnTo>
                        <a:pt x="12" y="240"/>
                      </a:lnTo>
                      <a:lnTo>
                        <a:pt x="21" y="226"/>
                      </a:lnTo>
                      <a:lnTo>
                        <a:pt x="33" y="211"/>
                      </a:lnTo>
                      <a:lnTo>
                        <a:pt x="46" y="198"/>
                      </a:lnTo>
                      <a:lnTo>
                        <a:pt x="62" y="185"/>
                      </a:lnTo>
                      <a:lnTo>
                        <a:pt x="81" y="172"/>
                      </a:lnTo>
                      <a:lnTo>
                        <a:pt x="101" y="160"/>
                      </a:lnTo>
                      <a:lnTo>
                        <a:pt x="123" y="148"/>
                      </a:lnTo>
                      <a:lnTo>
                        <a:pt x="148" y="136"/>
                      </a:lnTo>
                      <a:lnTo>
                        <a:pt x="175" y="124"/>
                      </a:lnTo>
                      <a:lnTo>
                        <a:pt x="204" y="114"/>
                      </a:lnTo>
                      <a:lnTo>
                        <a:pt x="234" y="103"/>
                      </a:lnTo>
                      <a:lnTo>
                        <a:pt x="266" y="92"/>
                      </a:lnTo>
                      <a:lnTo>
                        <a:pt x="300" y="83"/>
                      </a:lnTo>
                      <a:lnTo>
                        <a:pt x="336" y="73"/>
                      </a:lnTo>
                      <a:lnTo>
                        <a:pt x="372" y="64"/>
                      </a:lnTo>
                      <a:lnTo>
                        <a:pt x="411" y="56"/>
                      </a:lnTo>
                      <a:lnTo>
                        <a:pt x="451" y="49"/>
                      </a:lnTo>
                      <a:lnTo>
                        <a:pt x="492" y="40"/>
                      </a:lnTo>
                      <a:lnTo>
                        <a:pt x="536" y="35"/>
                      </a:lnTo>
                      <a:lnTo>
                        <a:pt x="580" y="27"/>
                      </a:lnTo>
                      <a:lnTo>
                        <a:pt x="624" y="22"/>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02" name="Google Shape;1821;p68">
                  <a:extLst>
                    <a:ext uri="{FF2B5EF4-FFF2-40B4-BE49-F238E27FC236}">
                      <a16:creationId xmlns:a16="http://schemas.microsoft.com/office/drawing/2014/main" id="{3359925C-7369-6108-8282-8A9E0F9C14FE}"/>
                    </a:ext>
                  </a:extLst>
                </p:cNvPr>
                <p:cNvSpPr/>
                <p:nvPr/>
              </p:nvSpPr>
              <p:spPr>
                <a:xfrm>
                  <a:off x="5967413" y="-2419350"/>
                  <a:ext cx="1133475" cy="481013"/>
                </a:xfrm>
                <a:custGeom>
                  <a:avLst/>
                  <a:gdLst/>
                  <a:ahLst/>
                  <a:cxnLst/>
                  <a:rect l="l" t="t" r="r" b="b"/>
                  <a:pathLst>
                    <a:path w="2141" h="908" extrusionOk="0">
                      <a:moveTo>
                        <a:pt x="2141" y="594"/>
                      </a:moveTo>
                      <a:lnTo>
                        <a:pt x="2139" y="609"/>
                      </a:lnTo>
                      <a:lnTo>
                        <a:pt x="2133" y="626"/>
                      </a:lnTo>
                      <a:lnTo>
                        <a:pt x="2126" y="641"/>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6"/>
                      </a:lnTo>
                      <a:lnTo>
                        <a:pt x="1704" y="846"/>
                      </a:lnTo>
                      <a:lnTo>
                        <a:pt x="1663" y="855"/>
                      </a:lnTo>
                      <a:lnTo>
                        <a:pt x="1619" y="862"/>
                      </a:lnTo>
                      <a:lnTo>
                        <a:pt x="1574" y="871"/>
                      </a:lnTo>
                      <a:lnTo>
                        <a:pt x="1529" y="878"/>
                      </a:lnTo>
                      <a:lnTo>
                        <a:pt x="1482" y="884"/>
                      </a:lnTo>
                      <a:lnTo>
                        <a:pt x="1434" y="890"/>
                      </a:lnTo>
                      <a:lnTo>
                        <a:pt x="1384" y="894"/>
                      </a:lnTo>
                      <a:lnTo>
                        <a:pt x="1335" y="899"/>
                      </a:lnTo>
                      <a:lnTo>
                        <a:pt x="1283" y="902"/>
                      </a:lnTo>
                      <a:lnTo>
                        <a:pt x="1231" y="905"/>
                      </a:lnTo>
                      <a:lnTo>
                        <a:pt x="1178" y="907"/>
                      </a:lnTo>
                      <a:lnTo>
                        <a:pt x="1124" y="908"/>
                      </a:lnTo>
                      <a:lnTo>
                        <a:pt x="1070" y="908"/>
                      </a:lnTo>
                      <a:lnTo>
                        <a:pt x="1015" y="908"/>
                      </a:lnTo>
                      <a:lnTo>
                        <a:pt x="962" y="907"/>
                      </a:lnTo>
                      <a:lnTo>
                        <a:pt x="909" y="905"/>
                      </a:lnTo>
                      <a:lnTo>
                        <a:pt x="858" y="902"/>
                      </a:lnTo>
                      <a:lnTo>
                        <a:pt x="806" y="899"/>
                      </a:lnTo>
                      <a:lnTo>
                        <a:pt x="755" y="894"/>
                      </a:lnTo>
                      <a:lnTo>
                        <a:pt x="707" y="890"/>
                      </a:lnTo>
                      <a:lnTo>
                        <a:pt x="658" y="884"/>
                      </a:lnTo>
                      <a:lnTo>
                        <a:pt x="611" y="878"/>
                      </a:lnTo>
                      <a:lnTo>
                        <a:pt x="565" y="871"/>
                      </a:lnTo>
                      <a:lnTo>
                        <a:pt x="522" y="862"/>
                      </a:lnTo>
                      <a:lnTo>
                        <a:pt x="478" y="855"/>
                      </a:lnTo>
                      <a:lnTo>
                        <a:pt x="437" y="846"/>
                      </a:lnTo>
                      <a:lnTo>
                        <a:pt x="397" y="836"/>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1"/>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03" name="Google Shape;1822;p68">
                  <a:extLst>
                    <a:ext uri="{FF2B5EF4-FFF2-40B4-BE49-F238E27FC236}">
                      <a16:creationId xmlns:a16="http://schemas.microsoft.com/office/drawing/2014/main" id="{73F59479-2B9B-5BA6-9A14-7DDE2FF112C6}"/>
                    </a:ext>
                  </a:extLst>
                </p:cNvPr>
                <p:cNvSpPr/>
                <p:nvPr/>
              </p:nvSpPr>
              <p:spPr>
                <a:xfrm>
                  <a:off x="5967413" y="-2590800"/>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4"/>
                      </a:lnTo>
                      <a:lnTo>
                        <a:pt x="2011" y="168"/>
                      </a:lnTo>
                      <a:lnTo>
                        <a:pt x="2035" y="182"/>
                      </a:lnTo>
                      <a:lnTo>
                        <a:pt x="2057" y="196"/>
                      </a:lnTo>
                      <a:lnTo>
                        <a:pt x="2076" y="211"/>
                      </a:lnTo>
                      <a:lnTo>
                        <a:pt x="2093" y="226"/>
                      </a:lnTo>
                      <a:lnTo>
                        <a:pt x="2107" y="241"/>
                      </a:lnTo>
                      <a:lnTo>
                        <a:pt x="2120" y="256"/>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29"/>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29"/>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6"/>
                      </a:lnTo>
                      <a:lnTo>
                        <a:pt x="33" y="241"/>
                      </a:lnTo>
                      <a:lnTo>
                        <a:pt x="47" y="226"/>
                      </a:lnTo>
                      <a:lnTo>
                        <a:pt x="64" y="211"/>
                      </a:lnTo>
                      <a:lnTo>
                        <a:pt x="83" y="196"/>
                      </a:lnTo>
                      <a:lnTo>
                        <a:pt x="104" y="182"/>
                      </a:lnTo>
                      <a:lnTo>
                        <a:pt x="128" y="168"/>
                      </a:lnTo>
                      <a:lnTo>
                        <a:pt x="154" y="154"/>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04" name="Google Shape;1823;p68">
                  <a:extLst>
                    <a:ext uri="{FF2B5EF4-FFF2-40B4-BE49-F238E27FC236}">
                      <a16:creationId xmlns:a16="http://schemas.microsoft.com/office/drawing/2014/main" id="{50172256-950E-A0F2-1BFE-5BE6B63C96E0}"/>
                    </a:ext>
                  </a:extLst>
                </p:cNvPr>
                <p:cNvSpPr/>
                <p:nvPr/>
              </p:nvSpPr>
              <p:spPr>
                <a:xfrm>
                  <a:off x="5992813" y="-2593975"/>
                  <a:ext cx="1082675" cy="298450"/>
                </a:xfrm>
                <a:custGeom>
                  <a:avLst/>
                  <a:gdLst/>
                  <a:ahLst/>
                  <a:cxnLst/>
                  <a:rect l="l" t="t" r="r" b="b"/>
                  <a:pathLst>
                    <a:path w="2046" h="564" extrusionOk="0">
                      <a:moveTo>
                        <a:pt x="1023" y="0"/>
                      </a:moveTo>
                      <a:lnTo>
                        <a:pt x="1076" y="0"/>
                      </a:lnTo>
                      <a:lnTo>
                        <a:pt x="1128" y="1"/>
                      </a:lnTo>
                      <a:lnTo>
                        <a:pt x="1178" y="3"/>
                      </a:lnTo>
                      <a:lnTo>
                        <a:pt x="1229" y="6"/>
                      </a:lnTo>
                      <a:lnTo>
                        <a:pt x="1278" y="9"/>
                      </a:lnTo>
                      <a:lnTo>
                        <a:pt x="1327" y="13"/>
                      </a:lnTo>
                      <a:lnTo>
                        <a:pt x="1375" y="17"/>
                      </a:lnTo>
                      <a:lnTo>
                        <a:pt x="1421" y="22"/>
                      </a:lnTo>
                      <a:lnTo>
                        <a:pt x="1467" y="28"/>
                      </a:lnTo>
                      <a:lnTo>
                        <a:pt x="1511" y="34"/>
                      </a:lnTo>
                      <a:lnTo>
                        <a:pt x="1553" y="41"/>
                      </a:lnTo>
                      <a:lnTo>
                        <a:pt x="1595" y="48"/>
                      </a:lnTo>
                      <a:lnTo>
                        <a:pt x="1636" y="56"/>
                      </a:lnTo>
                      <a:lnTo>
                        <a:pt x="1673" y="65"/>
                      </a:lnTo>
                      <a:lnTo>
                        <a:pt x="1711" y="73"/>
                      </a:lnTo>
                      <a:lnTo>
                        <a:pt x="1746" y="82"/>
                      </a:lnTo>
                      <a:lnTo>
                        <a:pt x="1781" y="92"/>
                      </a:lnTo>
                      <a:lnTo>
                        <a:pt x="1812" y="102"/>
                      </a:lnTo>
                      <a:lnTo>
                        <a:pt x="1843" y="113"/>
                      </a:lnTo>
                      <a:lnTo>
                        <a:pt x="1871" y="125"/>
                      </a:lnTo>
                      <a:lnTo>
                        <a:pt x="1898" y="135"/>
                      </a:lnTo>
                      <a:lnTo>
                        <a:pt x="1922" y="147"/>
                      </a:lnTo>
                      <a:lnTo>
                        <a:pt x="1946" y="160"/>
                      </a:lnTo>
                      <a:lnTo>
                        <a:pt x="1966" y="172"/>
                      </a:lnTo>
                      <a:lnTo>
                        <a:pt x="1984" y="185"/>
                      </a:lnTo>
                      <a:lnTo>
                        <a:pt x="2000" y="198"/>
                      </a:lnTo>
                      <a:lnTo>
                        <a:pt x="2014" y="212"/>
                      </a:lnTo>
                      <a:lnTo>
                        <a:pt x="2026" y="225"/>
                      </a:lnTo>
                      <a:lnTo>
                        <a:pt x="2034" y="239"/>
                      </a:lnTo>
                      <a:lnTo>
                        <a:pt x="2041" y="253"/>
                      </a:lnTo>
                      <a:lnTo>
                        <a:pt x="2045" y="267"/>
                      </a:lnTo>
                      <a:lnTo>
                        <a:pt x="2046" y="282"/>
                      </a:lnTo>
                      <a:lnTo>
                        <a:pt x="2045" y="297"/>
                      </a:lnTo>
                      <a:lnTo>
                        <a:pt x="2041" y="311"/>
                      </a:lnTo>
                      <a:lnTo>
                        <a:pt x="2034" y="325"/>
                      </a:lnTo>
                      <a:lnTo>
                        <a:pt x="2026" y="339"/>
                      </a:lnTo>
                      <a:lnTo>
                        <a:pt x="2014" y="352"/>
                      </a:lnTo>
                      <a:lnTo>
                        <a:pt x="2000" y="366"/>
                      </a:lnTo>
                      <a:lnTo>
                        <a:pt x="1984" y="379"/>
                      </a:lnTo>
                      <a:lnTo>
                        <a:pt x="1966" y="392"/>
                      </a:lnTo>
                      <a:lnTo>
                        <a:pt x="1946" y="404"/>
                      </a:lnTo>
                      <a:lnTo>
                        <a:pt x="1922" y="417"/>
                      </a:lnTo>
                      <a:lnTo>
                        <a:pt x="1898" y="429"/>
                      </a:lnTo>
                      <a:lnTo>
                        <a:pt x="1871" y="439"/>
                      </a:lnTo>
                      <a:lnTo>
                        <a:pt x="1843" y="451"/>
                      </a:lnTo>
                      <a:lnTo>
                        <a:pt x="1812" y="462"/>
                      </a:lnTo>
                      <a:lnTo>
                        <a:pt x="1781" y="472"/>
                      </a:lnTo>
                      <a:lnTo>
                        <a:pt x="1746" y="482"/>
                      </a:lnTo>
                      <a:lnTo>
                        <a:pt x="1711" y="491"/>
                      </a:lnTo>
                      <a:lnTo>
                        <a:pt x="1673" y="500"/>
                      </a:lnTo>
                      <a:lnTo>
                        <a:pt x="1636" y="508"/>
                      </a:lnTo>
                      <a:lnTo>
                        <a:pt x="1595" y="516"/>
                      </a:lnTo>
                      <a:lnTo>
                        <a:pt x="1553" y="523"/>
                      </a:lnTo>
                      <a:lnTo>
                        <a:pt x="1511" y="530"/>
                      </a:lnTo>
                      <a:lnTo>
                        <a:pt x="1467" y="536"/>
                      </a:lnTo>
                      <a:lnTo>
                        <a:pt x="1421" y="542"/>
                      </a:lnTo>
                      <a:lnTo>
                        <a:pt x="1375" y="547"/>
                      </a:lnTo>
                      <a:lnTo>
                        <a:pt x="1327" y="551"/>
                      </a:lnTo>
                      <a:lnTo>
                        <a:pt x="1278" y="555"/>
                      </a:lnTo>
                      <a:lnTo>
                        <a:pt x="1229" y="558"/>
                      </a:lnTo>
                      <a:lnTo>
                        <a:pt x="1178" y="561"/>
                      </a:lnTo>
                      <a:lnTo>
                        <a:pt x="1128" y="563"/>
                      </a:lnTo>
                      <a:lnTo>
                        <a:pt x="1076" y="564"/>
                      </a:lnTo>
                      <a:lnTo>
                        <a:pt x="1023" y="564"/>
                      </a:lnTo>
                      <a:lnTo>
                        <a:pt x="971" y="564"/>
                      </a:lnTo>
                      <a:lnTo>
                        <a:pt x="919" y="563"/>
                      </a:lnTo>
                      <a:lnTo>
                        <a:pt x="867" y="561"/>
                      </a:lnTo>
                      <a:lnTo>
                        <a:pt x="816" y="558"/>
                      </a:lnTo>
                      <a:lnTo>
                        <a:pt x="767" y="555"/>
                      </a:lnTo>
                      <a:lnTo>
                        <a:pt x="719" y="551"/>
                      </a:lnTo>
                      <a:lnTo>
                        <a:pt x="671" y="547"/>
                      </a:lnTo>
                      <a:lnTo>
                        <a:pt x="624" y="542"/>
                      </a:lnTo>
                      <a:lnTo>
                        <a:pt x="580" y="536"/>
                      </a:lnTo>
                      <a:lnTo>
                        <a:pt x="536" y="530"/>
                      </a:lnTo>
                      <a:lnTo>
                        <a:pt x="492" y="523"/>
                      </a:lnTo>
                      <a:lnTo>
                        <a:pt x="451" y="516"/>
                      </a:lnTo>
                      <a:lnTo>
                        <a:pt x="411" y="508"/>
                      </a:lnTo>
                      <a:lnTo>
                        <a:pt x="372" y="500"/>
                      </a:lnTo>
                      <a:lnTo>
                        <a:pt x="336" y="491"/>
                      </a:lnTo>
                      <a:lnTo>
                        <a:pt x="300" y="482"/>
                      </a:lnTo>
                      <a:lnTo>
                        <a:pt x="266" y="472"/>
                      </a:lnTo>
                      <a:lnTo>
                        <a:pt x="234" y="462"/>
                      </a:lnTo>
                      <a:lnTo>
                        <a:pt x="204" y="451"/>
                      </a:lnTo>
                      <a:lnTo>
                        <a:pt x="175" y="439"/>
                      </a:lnTo>
                      <a:lnTo>
                        <a:pt x="148" y="429"/>
                      </a:lnTo>
                      <a:lnTo>
                        <a:pt x="123" y="417"/>
                      </a:lnTo>
                      <a:lnTo>
                        <a:pt x="101" y="404"/>
                      </a:lnTo>
                      <a:lnTo>
                        <a:pt x="81" y="392"/>
                      </a:lnTo>
                      <a:lnTo>
                        <a:pt x="62" y="379"/>
                      </a:lnTo>
                      <a:lnTo>
                        <a:pt x="46" y="366"/>
                      </a:lnTo>
                      <a:lnTo>
                        <a:pt x="33" y="352"/>
                      </a:lnTo>
                      <a:lnTo>
                        <a:pt x="21" y="339"/>
                      </a:lnTo>
                      <a:lnTo>
                        <a:pt x="12" y="325"/>
                      </a:lnTo>
                      <a:lnTo>
                        <a:pt x="6" y="311"/>
                      </a:lnTo>
                      <a:lnTo>
                        <a:pt x="2" y="297"/>
                      </a:lnTo>
                      <a:lnTo>
                        <a:pt x="0" y="282"/>
                      </a:lnTo>
                      <a:lnTo>
                        <a:pt x="2" y="267"/>
                      </a:lnTo>
                      <a:lnTo>
                        <a:pt x="6" y="253"/>
                      </a:lnTo>
                      <a:lnTo>
                        <a:pt x="12" y="239"/>
                      </a:lnTo>
                      <a:lnTo>
                        <a:pt x="21" y="225"/>
                      </a:lnTo>
                      <a:lnTo>
                        <a:pt x="33" y="212"/>
                      </a:lnTo>
                      <a:lnTo>
                        <a:pt x="46" y="198"/>
                      </a:lnTo>
                      <a:lnTo>
                        <a:pt x="62" y="185"/>
                      </a:lnTo>
                      <a:lnTo>
                        <a:pt x="81" y="172"/>
                      </a:lnTo>
                      <a:lnTo>
                        <a:pt x="101" y="160"/>
                      </a:lnTo>
                      <a:lnTo>
                        <a:pt x="123" y="147"/>
                      </a:lnTo>
                      <a:lnTo>
                        <a:pt x="148" y="135"/>
                      </a:lnTo>
                      <a:lnTo>
                        <a:pt x="175" y="125"/>
                      </a:lnTo>
                      <a:lnTo>
                        <a:pt x="204" y="113"/>
                      </a:lnTo>
                      <a:lnTo>
                        <a:pt x="234" y="102"/>
                      </a:lnTo>
                      <a:lnTo>
                        <a:pt x="266" y="92"/>
                      </a:lnTo>
                      <a:lnTo>
                        <a:pt x="300" y="82"/>
                      </a:lnTo>
                      <a:lnTo>
                        <a:pt x="336" y="73"/>
                      </a:lnTo>
                      <a:lnTo>
                        <a:pt x="372" y="65"/>
                      </a:lnTo>
                      <a:lnTo>
                        <a:pt x="411" y="56"/>
                      </a:lnTo>
                      <a:lnTo>
                        <a:pt x="451" y="48"/>
                      </a:lnTo>
                      <a:lnTo>
                        <a:pt x="492" y="41"/>
                      </a:lnTo>
                      <a:lnTo>
                        <a:pt x="536" y="34"/>
                      </a:lnTo>
                      <a:lnTo>
                        <a:pt x="580" y="28"/>
                      </a:lnTo>
                      <a:lnTo>
                        <a:pt x="624" y="22"/>
                      </a:lnTo>
                      <a:lnTo>
                        <a:pt x="671" y="17"/>
                      </a:lnTo>
                      <a:lnTo>
                        <a:pt x="719" y="13"/>
                      </a:lnTo>
                      <a:lnTo>
                        <a:pt x="767" y="9"/>
                      </a:lnTo>
                      <a:lnTo>
                        <a:pt x="816" y="6"/>
                      </a:lnTo>
                      <a:lnTo>
                        <a:pt x="867" y="3"/>
                      </a:lnTo>
                      <a:lnTo>
                        <a:pt x="919" y="1"/>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05" name="Google Shape;1824;p68">
                  <a:extLst>
                    <a:ext uri="{FF2B5EF4-FFF2-40B4-BE49-F238E27FC236}">
                      <a16:creationId xmlns:a16="http://schemas.microsoft.com/office/drawing/2014/main" id="{087529DD-056A-EC79-7A8B-305CB0D13511}"/>
                    </a:ext>
                  </a:extLst>
                </p:cNvPr>
                <p:cNvSpPr/>
                <p:nvPr/>
              </p:nvSpPr>
              <p:spPr>
                <a:xfrm>
                  <a:off x="5967413" y="-2805113"/>
                  <a:ext cx="1133475" cy="481013"/>
                </a:xfrm>
                <a:custGeom>
                  <a:avLst/>
                  <a:gdLst/>
                  <a:ahLst/>
                  <a:cxnLst/>
                  <a:rect l="l" t="t" r="r" b="b"/>
                  <a:pathLst>
                    <a:path w="2141" h="909" extrusionOk="0">
                      <a:moveTo>
                        <a:pt x="2141" y="594"/>
                      </a:moveTo>
                      <a:lnTo>
                        <a:pt x="2139" y="611"/>
                      </a:lnTo>
                      <a:lnTo>
                        <a:pt x="2133" y="626"/>
                      </a:lnTo>
                      <a:lnTo>
                        <a:pt x="2126" y="642"/>
                      </a:lnTo>
                      <a:lnTo>
                        <a:pt x="2115" y="658"/>
                      </a:lnTo>
                      <a:lnTo>
                        <a:pt x="2102" y="673"/>
                      </a:lnTo>
                      <a:lnTo>
                        <a:pt x="2087" y="688"/>
                      </a:lnTo>
                      <a:lnTo>
                        <a:pt x="2070" y="703"/>
                      </a:lnTo>
                      <a:lnTo>
                        <a:pt x="2050" y="717"/>
                      </a:lnTo>
                      <a:lnTo>
                        <a:pt x="2028" y="731"/>
                      </a:lnTo>
                      <a:lnTo>
                        <a:pt x="2004" y="745"/>
                      </a:lnTo>
                      <a:lnTo>
                        <a:pt x="1978" y="758"/>
                      </a:lnTo>
                      <a:lnTo>
                        <a:pt x="1950" y="771"/>
                      </a:lnTo>
                      <a:lnTo>
                        <a:pt x="1921" y="783"/>
                      </a:lnTo>
                      <a:lnTo>
                        <a:pt x="1889" y="794"/>
                      </a:lnTo>
                      <a:lnTo>
                        <a:pt x="1855" y="806"/>
                      </a:lnTo>
                      <a:lnTo>
                        <a:pt x="1819" y="817"/>
                      </a:lnTo>
                      <a:lnTo>
                        <a:pt x="1783" y="827"/>
                      </a:lnTo>
                      <a:lnTo>
                        <a:pt x="1744" y="838"/>
                      </a:lnTo>
                      <a:lnTo>
                        <a:pt x="1704" y="846"/>
                      </a:lnTo>
                      <a:lnTo>
                        <a:pt x="1663" y="856"/>
                      </a:lnTo>
                      <a:lnTo>
                        <a:pt x="1619" y="864"/>
                      </a:lnTo>
                      <a:lnTo>
                        <a:pt x="1574" y="871"/>
                      </a:lnTo>
                      <a:lnTo>
                        <a:pt x="1529" y="878"/>
                      </a:lnTo>
                      <a:lnTo>
                        <a:pt x="1482" y="884"/>
                      </a:lnTo>
                      <a:lnTo>
                        <a:pt x="1434" y="890"/>
                      </a:lnTo>
                      <a:lnTo>
                        <a:pt x="1384" y="895"/>
                      </a:lnTo>
                      <a:lnTo>
                        <a:pt x="1335" y="899"/>
                      </a:lnTo>
                      <a:lnTo>
                        <a:pt x="1283" y="903"/>
                      </a:lnTo>
                      <a:lnTo>
                        <a:pt x="1231" y="905"/>
                      </a:lnTo>
                      <a:lnTo>
                        <a:pt x="1178" y="908"/>
                      </a:lnTo>
                      <a:lnTo>
                        <a:pt x="1124" y="909"/>
                      </a:lnTo>
                      <a:lnTo>
                        <a:pt x="1070" y="909"/>
                      </a:lnTo>
                      <a:lnTo>
                        <a:pt x="1015" y="909"/>
                      </a:lnTo>
                      <a:lnTo>
                        <a:pt x="962" y="908"/>
                      </a:lnTo>
                      <a:lnTo>
                        <a:pt x="909" y="905"/>
                      </a:lnTo>
                      <a:lnTo>
                        <a:pt x="858" y="903"/>
                      </a:lnTo>
                      <a:lnTo>
                        <a:pt x="806" y="899"/>
                      </a:lnTo>
                      <a:lnTo>
                        <a:pt x="755" y="895"/>
                      </a:lnTo>
                      <a:lnTo>
                        <a:pt x="707" y="890"/>
                      </a:lnTo>
                      <a:lnTo>
                        <a:pt x="658" y="884"/>
                      </a:lnTo>
                      <a:lnTo>
                        <a:pt x="611" y="878"/>
                      </a:lnTo>
                      <a:lnTo>
                        <a:pt x="565" y="871"/>
                      </a:lnTo>
                      <a:lnTo>
                        <a:pt x="522" y="864"/>
                      </a:lnTo>
                      <a:lnTo>
                        <a:pt x="478" y="856"/>
                      </a:lnTo>
                      <a:lnTo>
                        <a:pt x="437" y="846"/>
                      </a:lnTo>
                      <a:lnTo>
                        <a:pt x="397" y="838"/>
                      </a:lnTo>
                      <a:lnTo>
                        <a:pt x="358" y="827"/>
                      </a:lnTo>
                      <a:lnTo>
                        <a:pt x="320" y="817"/>
                      </a:lnTo>
                      <a:lnTo>
                        <a:pt x="285" y="806"/>
                      </a:lnTo>
                      <a:lnTo>
                        <a:pt x="252" y="794"/>
                      </a:lnTo>
                      <a:lnTo>
                        <a:pt x="220" y="783"/>
                      </a:lnTo>
                      <a:lnTo>
                        <a:pt x="189" y="771"/>
                      </a:lnTo>
                      <a:lnTo>
                        <a:pt x="162" y="758"/>
                      </a:lnTo>
                      <a:lnTo>
                        <a:pt x="135" y="745"/>
                      </a:lnTo>
                      <a:lnTo>
                        <a:pt x="112" y="731"/>
                      </a:lnTo>
                      <a:lnTo>
                        <a:pt x="90" y="717"/>
                      </a:lnTo>
                      <a:lnTo>
                        <a:pt x="70" y="703"/>
                      </a:lnTo>
                      <a:lnTo>
                        <a:pt x="53" y="688"/>
                      </a:lnTo>
                      <a:lnTo>
                        <a:pt x="37" y="673"/>
                      </a:lnTo>
                      <a:lnTo>
                        <a:pt x="26" y="658"/>
                      </a:lnTo>
                      <a:lnTo>
                        <a:pt x="15" y="642"/>
                      </a:lnTo>
                      <a:lnTo>
                        <a:pt x="7" y="626"/>
                      </a:lnTo>
                      <a:lnTo>
                        <a:pt x="2" y="611"/>
                      </a:lnTo>
                      <a:lnTo>
                        <a:pt x="0" y="594"/>
                      </a:lnTo>
                      <a:lnTo>
                        <a:pt x="0" y="594"/>
                      </a:lnTo>
                      <a:lnTo>
                        <a:pt x="0" y="0"/>
                      </a:lnTo>
                      <a:lnTo>
                        <a:pt x="502" y="243"/>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06" name="Google Shape;1825;p68">
                  <a:extLst>
                    <a:ext uri="{FF2B5EF4-FFF2-40B4-BE49-F238E27FC236}">
                      <a16:creationId xmlns:a16="http://schemas.microsoft.com/office/drawing/2014/main" id="{FD3688FF-5CE9-E437-C043-C33E7C041575}"/>
                    </a:ext>
                  </a:extLst>
                </p:cNvPr>
                <p:cNvSpPr/>
                <p:nvPr/>
              </p:nvSpPr>
              <p:spPr>
                <a:xfrm>
                  <a:off x="5967413" y="-2976563"/>
                  <a:ext cx="1133475" cy="341313"/>
                </a:xfrm>
                <a:custGeom>
                  <a:avLst/>
                  <a:gdLst/>
                  <a:ahLst/>
                  <a:cxnLst/>
                  <a:rect l="l" t="t" r="r" b="b"/>
                  <a:pathLst>
                    <a:path w="2141" h="645" extrusionOk="0">
                      <a:moveTo>
                        <a:pt x="1070" y="0"/>
                      </a:moveTo>
                      <a:lnTo>
                        <a:pt x="1125" y="0"/>
                      </a:lnTo>
                      <a:lnTo>
                        <a:pt x="1179" y="2"/>
                      </a:lnTo>
                      <a:lnTo>
                        <a:pt x="1234" y="4"/>
                      </a:lnTo>
                      <a:lnTo>
                        <a:pt x="1285" y="7"/>
                      </a:lnTo>
                      <a:lnTo>
                        <a:pt x="1337" y="11"/>
                      </a:lnTo>
                      <a:lnTo>
                        <a:pt x="1389" y="14"/>
                      </a:lnTo>
                      <a:lnTo>
                        <a:pt x="1439" y="20"/>
                      </a:lnTo>
                      <a:lnTo>
                        <a:pt x="1487" y="26"/>
                      </a:lnTo>
                      <a:lnTo>
                        <a:pt x="1534" y="32"/>
                      </a:lnTo>
                      <a:lnTo>
                        <a:pt x="1580" y="39"/>
                      </a:lnTo>
                      <a:lnTo>
                        <a:pt x="1625" y="47"/>
                      </a:lnTo>
                      <a:lnTo>
                        <a:pt x="1668" y="55"/>
                      </a:lnTo>
                      <a:lnTo>
                        <a:pt x="1711" y="64"/>
                      </a:lnTo>
                      <a:lnTo>
                        <a:pt x="1751" y="74"/>
                      </a:lnTo>
                      <a:lnTo>
                        <a:pt x="1790" y="84"/>
                      </a:lnTo>
                      <a:lnTo>
                        <a:pt x="1828" y="94"/>
                      </a:lnTo>
                      <a:lnTo>
                        <a:pt x="1863" y="106"/>
                      </a:lnTo>
                      <a:lnTo>
                        <a:pt x="1896" y="118"/>
                      </a:lnTo>
                      <a:lnTo>
                        <a:pt x="1928" y="130"/>
                      </a:lnTo>
                      <a:lnTo>
                        <a:pt x="1958" y="143"/>
                      </a:lnTo>
                      <a:lnTo>
                        <a:pt x="1985" y="156"/>
                      </a:lnTo>
                      <a:lnTo>
                        <a:pt x="2011" y="169"/>
                      </a:lnTo>
                      <a:lnTo>
                        <a:pt x="2035" y="183"/>
                      </a:lnTo>
                      <a:lnTo>
                        <a:pt x="2057" y="197"/>
                      </a:lnTo>
                      <a:lnTo>
                        <a:pt x="2076" y="212"/>
                      </a:lnTo>
                      <a:lnTo>
                        <a:pt x="2093" y="226"/>
                      </a:lnTo>
                      <a:lnTo>
                        <a:pt x="2107" y="242"/>
                      </a:lnTo>
                      <a:lnTo>
                        <a:pt x="2120" y="257"/>
                      </a:lnTo>
                      <a:lnTo>
                        <a:pt x="2129" y="273"/>
                      </a:lnTo>
                      <a:lnTo>
                        <a:pt x="2135" y="290"/>
                      </a:lnTo>
                      <a:lnTo>
                        <a:pt x="2140" y="306"/>
                      </a:lnTo>
                      <a:lnTo>
                        <a:pt x="2141" y="323"/>
                      </a:lnTo>
                      <a:lnTo>
                        <a:pt x="2140" y="339"/>
                      </a:lnTo>
                      <a:lnTo>
                        <a:pt x="2135" y="356"/>
                      </a:lnTo>
                      <a:lnTo>
                        <a:pt x="2129" y="371"/>
                      </a:lnTo>
                      <a:lnTo>
                        <a:pt x="2120" y="388"/>
                      </a:lnTo>
                      <a:lnTo>
                        <a:pt x="2107" y="403"/>
                      </a:lnTo>
                      <a:lnTo>
                        <a:pt x="2093" y="418"/>
                      </a:lnTo>
                      <a:lnTo>
                        <a:pt x="2076" y="434"/>
                      </a:lnTo>
                      <a:lnTo>
                        <a:pt x="2057" y="448"/>
                      </a:lnTo>
                      <a:lnTo>
                        <a:pt x="2035" y="462"/>
                      </a:lnTo>
                      <a:lnTo>
                        <a:pt x="2011" y="476"/>
                      </a:lnTo>
                      <a:lnTo>
                        <a:pt x="1985" y="489"/>
                      </a:lnTo>
                      <a:lnTo>
                        <a:pt x="1958" y="502"/>
                      </a:lnTo>
                      <a:lnTo>
                        <a:pt x="1928" y="515"/>
                      </a:lnTo>
                      <a:lnTo>
                        <a:pt x="1896" y="528"/>
                      </a:lnTo>
                      <a:lnTo>
                        <a:pt x="1863" y="539"/>
                      </a:lnTo>
                      <a:lnTo>
                        <a:pt x="1828" y="550"/>
                      </a:lnTo>
                      <a:lnTo>
                        <a:pt x="1790" y="561"/>
                      </a:lnTo>
                      <a:lnTo>
                        <a:pt x="1751" y="572"/>
                      </a:lnTo>
                      <a:lnTo>
                        <a:pt x="1711" y="581"/>
                      </a:lnTo>
                      <a:lnTo>
                        <a:pt x="1668" y="589"/>
                      </a:lnTo>
                      <a:lnTo>
                        <a:pt x="1625" y="598"/>
                      </a:lnTo>
                      <a:lnTo>
                        <a:pt x="1580" y="606"/>
                      </a:lnTo>
                      <a:lnTo>
                        <a:pt x="1534" y="613"/>
                      </a:lnTo>
                      <a:lnTo>
                        <a:pt x="1487" y="620"/>
                      </a:lnTo>
                      <a:lnTo>
                        <a:pt x="1439" y="625"/>
                      </a:lnTo>
                      <a:lnTo>
                        <a:pt x="1389" y="631"/>
                      </a:lnTo>
                      <a:lnTo>
                        <a:pt x="1337" y="634"/>
                      </a:lnTo>
                      <a:lnTo>
                        <a:pt x="1285" y="638"/>
                      </a:lnTo>
                      <a:lnTo>
                        <a:pt x="1234" y="641"/>
                      </a:lnTo>
                      <a:lnTo>
                        <a:pt x="1179" y="643"/>
                      </a:lnTo>
                      <a:lnTo>
                        <a:pt x="1125" y="645"/>
                      </a:lnTo>
                      <a:lnTo>
                        <a:pt x="1070" y="645"/>
                      </a:lnTo>
                      <a:lnTo>
                        <a:pt x="1015" y="645"/>
                      </a:lnTo>
                      <a:lnTo>
                        <a:pt x="960" y="643"/>
                      </a:lnTo>
                      <a:lnTo>
                        <a:pt x="907" y="641"/>
                      </a:lnTo>
                      <a:lnTo>
                        <a:pt x="854" y="638"/>
                      </a:lnTo>
                      <a:lnTo>
                        <a:pt x="802" y="634"/>
                      </a:lnTo>
                      <a:lnTo>
                        <a:pt x="751" y="631"/>
                      </a:lnTo>
                      <a:lnTo>
                        <a:pt x="702" y="625"/>
                      </a:lnTo>
                      <a:lnTo>
                        <a:pt x="654" y="620"/>
                      </a:lnTo>
                      <a:lnTo>
                        <a:pt x="605" y="613"/>
                      </a:lnTo>
                      <a:lnTo>
                        <a:pt x="559" y="606"/>
                      </a:lnTo>
                      <a:lnTo>
                        <a:pt x="515" y="598"/>
                      </a:lnTo>
                      <a:lnTo>
                        <a:pt x="471" y="589"/>
                      </a:lnTo>
                      <a:lnTo>
                        <a:pt x="430" y="581"/>
                      </a:lnTo>
                      <a:lnTo>
                        <a:pt x="389" y="572"/>
                      </a:lnTo>
                      <a:lnTo>
                        <a:pt x="350" y="561"/>
                      </a:lnTo>
                      <a:lnTo>
                        <a:pt x="313" y="550"/>
                      </a:lnTo>
                      <a:lnTo>
                        <a:pt x="278" y="539"/>
                      </a:lnTo>
                      <a:lnTo>
                        <a:pt x="244" y="528"/>
                      </a:lnTo>
                      <a:lnTo>
                        <a:pt x="212" y="515"/>
                      </a:lnTo>
                      <a:lnTo>
                        <a:pt x="182" y="502"/>
                      </a:lnTo>
                      <a:lnTo>
                        <a:pt x="154" y="489"/>
                      </a:lnTo>
                      <a:lnTo>
                        <a:pt x="128" y="476"/>
                      </a:lnTo>
                      <a:lnTo>
                        <a:pt x="104" y="462"/>
                      </a:lnTo>
                      <a:lnTo>
                        <a:pt x="83" y="448"/>
                      </a:lnTo>
                      <a:lnTo>
                        <a:pt x="64" y="434"/>
                      </a:lnTo>
                      <a:lnTo>
                        <a:pt x="47" y="418"/>
                      </a:lnTo>
                      <a:lnTo>
                        <a:pt x="33" y="403"/>
                      </a:lnTo>
                      <a:lnTo>
                        <a:pt x="21" y="388"/>
                      </a:lnTo>
                      <a:lnTo>
                        <a:pt x="11" y="371"/>
                      </a:lnTo>
                      <a:lnTo>
                        <a:pt x="4" y="356"/>
                      </a:lnTo>
                      <a:lnTo>
                        <a:pt x="1" y="339"/>
                      </a:lnTo>
                      <a:lnTo>
                        <a:pt x="0" y="323"/>
                      </a:lnTo>
                      <a:lnTo>
                        <a:pt x="1" y="306"/>
                      </a:lnTo>
                      <a:lnTo>
                        <a:pt x="4" y="290"/>
                      </a:lnTo>
                      <a:lnTo>
                        <a:pt x="11" y="273"/>
                      </a:lnTo>
                      <a:lnTo>
                        <a:pt x="21" y="257"/>
                      </a:lnTo>
                      <a:lnTo>
                        <a:pt x="33" y="242"/>
                      </a:lnTo>
                      <a:lnTo>
                        <a:pt x="47" y="226"/>
                      </a:lnTo>
                      <a:lnTo>
                        <a:pt x="64" y="212"/>
                      </a:lnTo>
                      <a:lnTo>
                        <a:pt x="83" y="197"/>
                      </a:lnTo>
                      <a:lnTo>
                        <a:pt x="104" y="183"/>
                      </a:lnTo>
                      <a:lnTo>
                        <a:pt x="128" y="169"/>
                      </a:lnTo>
                      <a:lnTo>
                        <a:pt x="154" y="156"/>
                      </a:lnTo>
                      <a:lnTo>
                        <a:pt x="182" y="143"/>
                      </a:lnTo>
                      <a:lnTo>
                        <a:pt x="212" y="130"/>
                      </a:lnTo>
                      <a:lnTo>
                        <a:pt x="244" y="118"/>
                      </a:lnTo>
                      <a:lnTo>
                        <a:pt x="278" y="106"/>
                      </a:lnTo>
                      <a:lnTo>
                        <a:pt x="313" y="94"/>
                      </a:lnTo>
                      <a:lnTo>
                        <a:pt x="350" y="84"/>
                      </a:lnTo>
                      <a:lnTo>
                        <a:pt x="389" y="74"/>
                      </a:lnTo>
                      <a:lnTo>
                        <a:pt x="430" y="64"/>
                      </a:lnTo>
                      <a:lnTo>
                        <a:pt x="471" y="55"/>
                      </a:lnTo>
                      <a:lnTo>
                        <a:pt x="515" y="47"/>
                      </a:lnTo>
                      <a:lnTo>
                        <a:pt x="559" y="39"/>
                      </a:lnTo>
                      <a:lnTo>
                        <a:pt x="605" y="32"/>
                      </a:lnTo>
                      <a:lnTo>
                        <a:pt x="654" y="26"/>
                      </a:lnTo>
                      <a:lnTo>
                        <a:pt x="702" y="20"/>
                      </a:lnTo>
                      <a:lnTo>
                        <a:pt x="751" y="14"/>
                      </a:lnTo>
                      <a:lnTo>
                        <a:pt x="802" y="11"/>
                      </a:lnTo>
                      <a:lnTo>
                        <a:pt x="854" y="7"/>
                      </a:lnTo>
                      <a:lnTo>
                        <a:pt x="907" y="4"/>
                      </a:lnTo>
                      <a:lnTo>
                        <a:pt x="960" y="2"/>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07" name="Google Shape;1826;p68">
                  <a:extLst>
                    <a:ext uri="{FF2B5EF4-FFF2-40B4-BE49-F238E27FC236}">
                      <a16:creationId xmlns:a16="http://schemas.microsoft.com/office/drawing/2014/main" id="{910022C5-7393-F3A4-3DDD-0BB1E9202FFD}"/>
                    </a:ext>
                  </a:extLst>
                </p:cNvPr>
                <p:cNvSpPr/>
                <p:nvPr/>
              </p:nvSpPr>
              <p:spPr>
                <a:xfrm>
                  <a:off x="5992813" y="-2979738"/>
                  <a:ext cx="1082675" cy="300038"/>
                </a:xfrm>
                <a:custGeom>
                  <a:avLst/>
                  <a:gdLst/>
                  <a:ahLst/>
                  <a:cxnLst/>
                  <a:rect l="l" t="t" r="r" b="b"/>
                  <a:pathLst>
                    <a:path w="2046" h="565" extrusionOk="0">
                      <a:moveTo>
                        <a:pt x="1023" y="0"/>
                      </a:moveTo>
                      <a:lnTo>
                        <a:pt x="1076" y="0"/>
                      </a:lnTo>
                      <a:lnTo>
                        <a:pt x="1128" y="2"/>
                      </a:lnTo>
                      <a:lnTo>
                        <a:pt x="1178" y="3"/>
                      </a:lnTo>
                      <a:lnTo>
                        <a:pt x="1229" y="6"/>
                      </a:lnTo>
                      <a:lnTo>
                        <a:pt x="1278" y="9"/>
                      </a:lnTo>
                      <a:lnTo>
                        <a:pt x="1327" y="12"/>
                      </a:lnTo>
                      <a:lnTo>
                        <a:pt x="1375" y="17"/>
                      </a:lnTo>
                      <a:lnTo>
                        <a:pt x="1421" y="23"/>
                      </a:lnTo>
                      <a:lnTo>
                        <a:pt x="1467" y="28"/>
                      </a:lnTo>
                      <a:lnTo>
                        <a:pt x="1511" y="35"/>
                      </a:lnTo>
                      <a:lnTo>
                        <a:pt x="1553" y="41"/>
                      </a:lnTo>
                      <a:lnTo>
                        <a:pt x="1595" y="49"/>
                      </a:lnTo>
                      <a:lnTo>
                        <a:pt x="1636" y="56"/>
                      </a:lnTo>
                      <a:lnTo>
                        <a:pt x="1673" y="64"/>
                      </a:lnTo>
                      <a:lnTo>
                        <a:pt x="1711" y="74"/>
                      </a:lnTo>
                      <a:lnTo>
                        <a:pt x="1746" y="83"/>
                      </a:lnTo>
                      <a:lnTo>
                        <a:pt x="1781" y="92"/>
                      </a:lnTo>
                      <a:lnTo>
                        <a:pt x="1812" y="103"/>
                      </a:lnTo>
                      <a:lnTo>
                        <a:pt x="1843" y="114"/>
                      </a:lnTo>
                      <a:lnTo>
                        <a:pt x="1871" y="124"/>
                      </a:lnTo>
                      <a:lnTo>
                        <a:pt x="1898" y="136"/>
                      </a:lnTo>
                      <a:lnTo>
                        <a:pt x="1922" y="148"/>
                      </a:lnTo>
                      <a:lnTo>
                        <a:pt x="1946" y="160"/>
                      </a:lnTo>
                      <a:lnTo>
                        <a:pt x="1966" y="173"/>
                      </a:lnTo>
                      <a:lnTo>
                        <a:pt x="1984" y="185"/>
                      </a:lnTo>
                      <a:lnTo>
                        <a:pt x="2000" y="198"/>
                      </a:lnTo>
                      <a:lnTo>
                        <a:pt x="2014" y="211"/>
                      </a:lnTo>
                      <a:lnTo>
                        <a:pt x="2026" y="226"/>
                      </a:lnTo>
                      <a:lnTo>
                        <a:pt x="2034" y="240"/>
                      </a:lnTo>
                      <a:lnTo>
                        <a:pt x="2041" y="254"/>
                      </a:lnTo>
                      <a:lnTo>
                        <a:pt x="2045" y="268"/>
                      </a:lnTo>
                      <a:lnTo>
                        <a:pt x="2046" y="282"/>
                      </a:lnTo>
                      <a:lnTo>
                        <a:pt x="2045" y="297"/>
                      </a:lnTo>
                      <a:lnTo>
                        <a:pt x="2041" y="312"/>
                      </a:lnTo>
                      <a:lnTo>
                        <a:pt x="2034" y="326"/>
                      </a:lnTo>
                      <a:lnTo>
                        <a:pt x="2026" y="339"/>
                      </a:lnTo>
                      <a:lnTo>
                        <a:pt x="2014" y="353"/>
                      </a:lnTo>
                      <a:lnTo>
                        <a:pt x="2000" y="366"/>
                      </a:lnTo>
                      <a:lnTo>
                        <a:pt x="1984" y="380"/>
                      </a:lnTo>
                      <a:lnTo>
                        <a:pt x="1966" y="392"/>
                      </a:lnTo>
                      <a:lnTo>
                        <a:pt x="1946" y="405"/>
                      </a:lnTo>
                      <a:lnTo>
                        <a:pt x="1922" y="416"/>
                      </a:lnTo>
                      <a:lnTo>
                        <a:pt x="1898" y="428"/>
                      </a:lnTo>
                      <a:lnTo>
                        <a:pt x="1871" y="440"/>
                      </a:lnTo>
                      <a:lnTo>
                        <a:pt x="1843" y="452"/>
                      </a:lnTo>
                      <a:lnTo>
                        <a:pt x="1812" y="462"/>
                      </a:lnTo>
                      <a:lnTo>
                        <a:pt x="1781" y="472"/>
                      </a:lnTo>
                      <a:lnTo>
                        <a:pt x="1746" y="482"/>
                      </a:lnTo>
                      <a:lnTo>
                        <a:pt x="1711" y="492"/>
                      </a:lnTo>
                      <a:lnTo>
                        <a:pt x="1673" y="500"/>
                      </a:lnTo>
                      <a:lnTo>
                        <a:pt x="1636" y="508"/>
                      </a:lnTo>
                      <a:lnTo>
                        <a:pt x="1595" y="517"/>
                      </a:lnTo>
                      <a:lnTo>
                        <a:pt x="1553" y="524"/>
                      </a:lnTo>
                      <a:lnTo>
                        <a:pt x="1511" y="531"/>
                      </a:lnTo>
                      <a:lnTo>
                        <a:pt x="1467" y="537"/>
                      </a:lnTo>
                      <a:lnTo>
                        <a:pt x="1421" y="543"/>
                      </a:lnTo>
                      <a:lnTo>
                        <a:pt x="1375" y="547"/>
                      </a:lnTo>
                      <a:lnTo>
                        <a:pt x="1327" y="552"/>
                      </a:lnTo>
                      <a:lnTo>
                        <a:pt x="1278" y="556"/>
                      </a:lnTo>
                      <a:lnTo>
                        <a:pt x="1229" y="559"/>
                      </a:lnTo>
                      <a:lnTo>
                        <a:pt x="1178" y="561"/>
                      </a:lnTo>
                      <a:lnTo>
                        <a:pt x="1128" y="563"/>
                      </a:lnTo>
                      <a:lnTo>
                        <a:pt x="1076" y="564"/>
                      </a:lnTo>
                      <a:lnTo>
                        <a:pt x="1023" y="565"/>
                      </a:lnTo>
                      <a:lnTo>
                        <a:pt x="971" y="564"/>
                      </a:lnTo>
                      <a:lnTo>
                        <a:pt x="919" y="563"/>
                      </a:lnTo>
                      <a:lnTo>
                        <a:pt x="867" y="561"/>
                      </a:lnTo>
                      <a:lnTo>
                        <a:pt x="816" y="559"/>
                      </a:lnTo>
                      <a:lnTo>
                        <a:pt x="767" y="556"/>
                      </a:lnTo>
                      <a:lnTo>
                        <a:pt x="719" y="552"/>
                      </a:lnTo>
                      <a:lnTo>
                        <a:pt x="671" y="547"/>
                      </a:lnTo>
                      <a:lnTo>
                        <a:pt x="624" y="543"/>
                      </a:lnTo>
                      <a:lnTo>
                        <a:pt x="580" y="537"/>
                      </a:lnTo>
                      <a:lnTo>
                        <a:pt x="536" y="531"/>
                      </a:lnTo>
                      <a:lnTo>
                        <a:pt x="492" y="524"/>
                      </a:lnTo>
                      <a:lnTo>
                        <a:pt x="451" y="517"/>
                      </a:lnTo>
                      <a:lnTo>
                        <a:pt x="411" y="508"/>
                      </a:lnTo>
                      <a:lnTo>
                        <a:pt x="372" y="500"/>
                      </a:lnTo>
                      <a:lnTo>
                        <a:pt x="336" y="492"/>
                      </a:lnTo>
                      <a:lnTo>
                        <a:pt x="300" y="482"/>
                      </a:lnTo>
                      <a:lnTo>
                        <a:pt x="266" y="472"/>
                      </a:lnTo>
                      <a:lnTo>
                        <a:pt x="234" y="462"/>
                      </a:lnTo>
                      <a:lnTo>
                        <a:pt x="204" y="452"/>
                      </a:lnTo>
                      <a:lnTo>
                        <a:pt x="175" y="440"/>
                      </a:lnTo>
                      <a:lnTo>
                        <a:pt x="148" y="428"/>
                      </a:lnTo>
                      <a:lnTo>
                        <a:pt x="123" y="416"/>
                      </a:lnTo>
                      <a:lnTo>
                        <a:pt x="101" y="405"/>
                      </a:lnTo>
                      <a:lnTo>
                        <a:pt x="81" y="392"/>
                      </a:lnTo>
                      <a:lnTo>
                        <a:pt x="62" y="380"/>
                      </a:lnTo>
                      <a:lnTo>
                        <a:pt x="46" y="366"/>
                      </a:lnTo>
                      <a:lnTo>
                        <a:pt x="33" y="353"/>
                      </a:lnTo>
                      <a:lnTo>
                        <a:pt x="21" y="339"/>
                      </a:lnTo>
                      <a:lnTo>
                        <a:pt x="12" y="326"/>
                      </a:lnTo>
                      <a:lnTo>
                        <a:pt x="6" y="312"/>
                      </a:lnTo>
                      <a:lnTo>
                        <a:pt x="2" y="297"/>
                      </a:lnTo>
                      <a:lnTo>
                        <a:pt x="0" y="282"/>
                      </a:lnTo>
                      <a:lnTo>
                        <a:pt x="2" y="268"/>
                      </a:lnTo>
                      <a:lnTo>
                        <a:pt x="6" y="254"/>
                      </a:lnTo>
                      <a:lnTo>
                        <a:pt x="12" y="240"/>
                      </a:lnTo>
                      <a:lnTo>
                        <a:pt x="21" y="226"/>
                      </a:lnTo>
                      <a:lnTo>
                        <a:pt x="33" y="211"/>
                      </a:lnTo>
                      <a:lnTo>
                        <a:pt x="46" y="198"/>
                      </a:lnTo>
                      <a:lnTo>
                        <a:pt x="62" y="185"/>
                      </a:lnTo>
                      <a:lnTo>
                        <a:pt x="81" y="173"/>
                      </a:lnTo>
                      <a:lnTo>
                        <a:pt x="101" y="160"/>
                      </a:lnTo>
                      <a:lnTo>
                        <a:pt x="123" y="148"/>
                      </a:lnTo>
                      <a:lnTo>
                        <a:pt x="148" y="136"/>
                      </a:lnTo>
                      <a:lnTo>
                        <a:pt x="175" y="124"/>
                      </a:lnTo>
                      <a:lnTo>
                        <a:pt x="204" y="114"/>
                      </a:lnTo>
                      <a:lnTo>
                        <a:pt x="234" y="103"/>
                      </a:lnTo>
                      <a:lnTo>
                        <a:pt x="266" y="92"/>
                      </a:lnTo>
                      <a:lnTo>
                        <a:pt x="300" y="83"/>
                      </a:lnTo>
                      <a:lnTo>
                        <a:pt x="336" y="74"/>
                      </a:lnTo>
                      <a:lnTo>
                        <a:pt x="372" y="64"/>
                      </a:lnTo>
                      <a:lnTo>
                        <a:pt x="411" y="56"/>
                      </a:lnTo>
                      <a:lnTo>
                        <a:pt x="451" y="49"/>
                      </a:lnTo>
                      <a:lnTo>
                        <a:pt x="492" y="41"/>
                      </a:lnTo>
                      <a:lnTo>
                        <a:pt x="536" y="35"/>
                      </a:lnTo>
                      <a:lnTo>
                        <a:pt x="580" y="28"/>
                      </a:lnTo>
                      <a:lnTo>
                        <a:pt x="624" y="23"/>
                      </a:lnTo>
                      <a:lnTo>
                        <a:pt x="671" y="17"/>
                      </a:lnTo>
                      <a:lnTo>
                        <a:pt x="719" y="12"/>
                      </a:lnTo>
                      <a:lnTo>
                        <a:pt x="767" y="9"/>
                      </a:lnTo>
                      <a:lnTo>
                        <a:pt x="816" y="6"/>
                      </a:lnTo>
                      <a:lnTo>
                        <a:pt x="867" y="3"/>
                      </a:lnTo>
                      <a:lnTo>
                        <a:pt x="919" y="2"/>
                      </a:lnTo>
                      <a:lnTo>
                        <a:pt x="971" y="0"/>
                      </a:lnTo>
                      <a:lnTo>
                        <a:pt x="1023" y="0"/>
                      </a:lnTo>
                      <a:close/>
                    </a:path>
                  </a:pathLst>
                </a:custGeom>
                <a:solidFill>
                  <a:srgbClr val="606062"/>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08" name="Google Shape;1827;p68">
                  <a:extLst>
                    <a:ext uri="{FF2B5EF4-FFF2-40B4-BE49-F238E27FC236}">
                      <a16:creationId xmlns:a16="http://schemas.microsoft.com/office/drawing/2014/main" id="{8FE4BAA1-9BA9-7748-1072-449940205CF9}"/>
                    </a:ext>
                  </a:extLst>
                </p:cNvPr>
                <p:cNvSpPr/>
                <p:nvPr/>
              </p:nvSpPr>
              <p:spPr>
                <a:xfrm>
                  <a:off x="5967413" y="-3190875"/>
                  <a:ext cx="1133475" cy="481013"/>
                </a:xfrm>
                <a:custGeom>
                  <a:avLst/>
                  <a:gdLst/>
                  <a:ahLst/>
                  <a:cxnLst/>
                  <a:rect l="l" t="t" r="r" b="b"/>
                  <a:pathLst>
                    <a:path w="2141" h="908" extrusionOk="0">
                      <a:moveTo>
                        <a:pt x="2141" y="594"/>
                      </a:moveTo>
                      <a:lnTo>
                        <a:pt x="2139" y="609"/>
                      </a:lnTo>
                      <a:lnTo>
                        <a:pt x="2133" y="626"/>
                      </a:lnTo>
                      <a:lnTo>
                        <a:pt x="2126" y="642"/>
                      </a:lnTo>
                      <a:lnTo>
                        <a:pt x="2115" y="657"/>
                      </a:lnTo>
                      <a:lnTo>
                        <a:pt x="2102" y="673"/>
                      </a:lnTo>
                      <a:lnTo>
                        <a:pt x="2087" y="687"/>
                      </a:lnTo>
                      <a:lnTo>
                        <a:pt x="2070" y="702"/>
                      </a:lnTo>
                      <a:lnTo>
                        <a:pt x="2050" y="716"/>
                      </a:lnTo>
                      <a:lnTo>
                        <a:pt x="2028" y="730"/>
                      </a:lnTo>
                      <a:lnTo>
                        <a:pt x="2004" y="743"/>
                      </a:lnTo>
                      <a:lnTo>
                        <a:pt x="1978" y="758"/>
                      </a:lnTo>
                      <a:lnTo>
                        <a:pt x="1950" y="769"/>
                      </a:lnTo>
                      <a:lnTo>
                        <a:pt x="1921" y="782"/>
                      </a:lnTo>
                      <a:lnTo>
                        <a:pt x="1889" y="794"/>
                      </a:lnTo>
                      <a:lnTo>
                        <a:pt x="1855" y="806"/>
                      </a:lnTo>
                      <a:lnTo>
                        <a:pt x="1819" y="816"/>
                      </a:lnTo>
                      <a:lnTo>
                        <a:pt x="1783" y="827"/>
                      </a:lnTo>
                      <a:lnTo>
                        <a:pt x="1744" y="837"/>
                      </a:lnTo>
                      <a:lnTo>
                        <a:pt x="1704" y="846"/>
                      </a:lnTo>
                      <a:lnTo>
                        <a:pt x="1663" y="855"/>
                      </a:lnTo>
                      <a:lnTo>
                        <a:pt x="1619" y="864"/>
                      </a:lnTo>
                      <a:lnTo>
                        <a:pt x="1574" y="871"/>
                      </a:lnTo>
                      <a:lnTo>
                        <a:pt x="1529" y="878"/>
                      </a:lnTo>
                      <a:lnTo>
                        <a:pt x="1482" y="884"/>
                      </a:lnTo>
                      <a:lnTo>
                        <a:pt x="1434" y="890"/>
                      </a:lnTo>
                      <a:lnTo>
                        <a:pt x="1384" y="894"/>
                      </a:lnTo>
                      <a:lnTo>
                        <a:pt x="1335" y="899"/>
                      </a:lnTo>
                      <a:lnTo>
                        <a:pt x="1283" y="903"/>
                      </a:lnTo>
                      <a:lnTo>
                        <a:pt x="1231" y="905"/>
                      </a:lnTo>
                      <a:lnTo>
                        <a:pt x="1178" y="907"/>
                      </a:lnTo>
                      <a:lnTo>
                        <a:pt x="1124" y="908"/>
                      </a:lnTo>
                      <a:lnTo>
                        <a:pt x="1070" y="908"/>
                      </a:lnTo>
                      <a:lnTo>
                        <a:pt x="1015" y="908"/>
                      </a:lnTo>
                      <a:lnTo>
                        <a:pt x="962" y="907"/>
                      </a:lnTo>
                      <a:lnTo>
                        <a:pt x="909" y="905"/>
                      </a:lnTo>
                      <a:lnTo>
                        <a:pt x="858" y="903"/>
                      </a:lnTo>
                      <a:lnTo>
                        <a:pt x="806" y="899"/>
                      </a:lnTo>
                      <a:lnTo>
                        <a:pt x="755" y="894"/>
                      </a:lnTo>
                      <a:lnTo>
                        <a:pt x="707" y="890"/>
                      </a:lnTo>
                      <a:lnTo>
                        <a:pt x="658" y="884"/>
                      </a:lnTo>
                      <a:lnTo>
                        <a:pt x="611" y="878"/>
                      </a:lnTo>
                      <a:lnTo>
                        <a:pt x="565" y="871"/>
                      </a:lnTo>
                      <a:lnTo>
                        <a:pt x="522" y="864"/>
                      </a:lnTo>
                      <a:lnTo>
                        <a:pt x="478" y="855"/>
                      </a:lnTo>
                      <a:lnTo>
                        <a:pt x="437" y="846"/>
                      </a:lnTo>
                      <a:lnTo>
                        <a:pt x="397" y="837"/>
                      </a:lnTo>
                      <a:lnTo>
                        <a:pt x="358" y="827"/>
                      </a:lnTo>
                      <a:lnTo>
                        <a:pt x="320" y="816"/>
                      </a:lnTo>
                      <a:lnTo>
                        <a:pt x="285" y="806"/>
                      </a:lnTo>
                      <a:lnTo>
                        <a:pt x="252" y="794"/>
                      </a:lnTo>
                      <a:lnTo>
                        <a:pt x="220" y="782"/>
                      </a:lnTo>
                      <a:lnTo>
                        <a:pt x="189" y="769"/>
                      </a:lnTo>
                      <a:lnTo>
                        <a:pt x="162" y="758"/>
                      </a:lnTo>
                      <a:lnTo>
                        <a:pt x="135" y="743"/>
                      </a:lnTo>
                      <a:lnTo>
                        <a:pt x="112" y="730"/>
                      </a:lnTo>
                      <a:lnTo>
                        <a:pt x="90" y="716"/>
                      </a:lnTo>
                      <a:lnTo>
                        <a:pt x="70" y="702"/>
                      </a:lnTo>
                      <a:lnTo>
                        <a:pt x="53" y="687"/>
                      </a:lnTo>
                      <a:lnTo>
                        <a:pt x="37" y="673"/>
                      </a:lnTo>
                      <a:lnTo>
                        <a:pt x="26" y="657"/>
                      </a:lnTo>
                      <a:lnTo>
                        <a:pt x="15" y="642"/>
                      </a:lnTo>
                      <a:lnTo>
                        <a:pt x="7" y="626"/>
                      </a:lnTo>
                      <a:lnTo>
                        <a:pt x="2" y="609"/>
                      </a:lnTo>
                      <a:lnTo>
                        <a:pt x="0" y="594"/>
                      </a:lnTo>
                      <a:lnTo>
                        <a:pt x="0" y="594"/>
                      </a:lnTo>
                      <a:lnTo>
                        <a:pt x="0" y="0"/>
                      </a:lnTo>
                      <a:lnTo>
                        <a:pt x="502" y="241"/>
                      </a:lnTo>
                      <a:lnTo>
                        <a:pt x="1587" y="257"/>
                      </a:lnTo>
                      <a:lnTo>
                        <a:pt x="2141" y="0"/>
                      </a:lnTo>
                      <a:lnTo>
                        <a:pt x="2141" y="594"/>
                      </a:lnTo>
                      <a:lnTo>
                        <a:pt x="2141" y="594"/>
                      </a:lnTo>
                      <a:close/>
                    </a:path>
                  </a:pathLst>
                </a:custGeom>
                <a:solidFill>
                  <a:srgbClr val="D2D3D5"/>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09" name="Google Shape;1828;p68">
                  <a:extLst>
                    <a:ext uri="{FF2B5EF4-FFF2-40B4-BE49-F238E27FC236}">
                      <a16:creationId xmlns:a16="http://schemas.microsoft.com/office/drawing/2014/main" id="{95AD336C-3D0F-4C55-2C28-077D93E67E8C}"/>
                    </a:ext>
                  </a:extLst>
                </p:cNvPr>
                <p:cNvSpPr/>
                <p:nvPr/>
              </p:nvSpPr>
              <p:spPr>
                <a:xfrm>
                  <a:off x="5967413" y="-3362325"/>
                  <a:ext cx="1133475" cy="341313"/>
                </a:xfrm>
                <a:custGeom>
                  <a:avLst/>
                  <a:gdLst/>
                  <a:ahLst/>
                  <a:cxnLst/>
                  <a:rect l="l" t="t" r="r" b="b"/>
                  <a:pathLst>
                    <a:path w="2141" h="644" extrusionOk="0">
                      <a:moveTo>
                        <a:pt x="1070" y="0"/>
                      </a:moveTo>
                      <a:lnTo>
                        <a:pt x="1125" y="0"/>
                      </a:lnTo>
                      <a:lnTo>
                        <a:pt x="1179" y="1"/>
                      </a:lnTo>
                      <a:lnTo>
                        <a:pt x="1234" y="3"/>
                      </a:lnTo>
                      <a:lnTo>
                        <a:pt x="1285" y="5"/>
                      </a:lnTo>
                      <a:lnTo>
                        <a:pt x="1337" y="9"/>
                      </a:lnTo>
                      <a:lnTo>
                        <a:pt x="1389" y="14"/>
                      </a:lnTo>
                      <a:lnTo>
                        <a:pt x="1439" y="18"/>
                      </a:lnTo>
                      <a:lnTo>
                        <a:pt x="1487" y="24"/>
                      </a:lnTo>
                      <a:lnTo>
                        <a:pt x="1534" y="31"/>
                      </a:lnTo>
                      <a:lnTo>
                        <a:pt x="1580" y="38"/>
                      </a:lnTo>
                      <a:lnTo>
                        <a:pt x="1625" y="46"/>
                      </a:lnTo>
                      <a:lnTo>
                        <a:pt x="1668" y="55"/>
                      </a:lnTo>
                      <a:lnTo>
                        <a:pt x="1711" y="63"/>
                      </a:lnTo>
                      <a:lnTo>
                        <a:pt x="1751" y="73"/>
                      </a:lnTo>
                      <a:lnTo>
                        <a:pt x="1790" y="83"/>
                      </a:lnTo>
                      <a:lnTo>
                        <a:pt x="1828" y="94"/>
                      </a:lnTo>
                      <a:lnTo>
                        <a:pt x="1863" y="104"/>
                      </a:lnTo>
                      <a:lnTo>
                        <a:pt x="1896" y="116"/>
                      </a:lnTo>
                      <a:lnTo>
                        <a:pt x="1928" y="129"/>
                      </a:lnTo>
                      <a:lnTo>
                        <a:pt x="1958" y="141"/>
                      </a:lnTo>
                      <a:lnTo>
                        <a:pt x="1985" y="155"/>
                      </a:lnTo>
                      <a:lnTo>
                        <a:pt x="2011" y="168"/>
                      </a:lnTo>
                      <a:lnTo>
                        <a:pt x="2035" y="182"/>
                      </a:lnTo>
                      <a:lnTo>
                        <a:pt x="2057" y="196"/>
                      </a:lnTo>
                      <a:lnTo>
                        <a:pt x="2076" y="211"/>
                      </a:lnTo>
                      <a:lnTo>
                        <a:pt x="2093" y="226"/>
                      </a:lnTo>
                      <a:lnTo>
                        <a:pt x="2107" y="241"/>
                      </a:lnTo>
                      <a:lnTo>
                        <a:pt x="2120" y="257"/>
                      </a:lnTo>
                      <a:lnTo>
                        <a:pt x="2129" y="273"/>
                      </a:lnTo>
                      <a:lnTo>
                        <a:pt x="2135" y="288"/>
                      </a:lnTo>
                      <a:lnTo>
                        <a:pt x="2140" y="305"/>
                      </a:lnTo>
                      <a:lnTo>
                        <a:pt x="2141" y="321"/>
                      </a:lnTo>
                      <a:lnTo>
                        <a:pt x="2140" y="338"/>
                      </a:lnTo>
                      <a:lnTo>
                        <a:pt x="2135" y="354"/>
                      </a:lnTo>
                      <a:lnTo>
                        <a:pt x="2129" y="371"/>
                      </a:lnTo>
                      <a:lnTo>
                        <a:pt x="2120" y="386"/>
                      </a:lnTo>
                      <a:lnTo>
                        <a:pt x="2107" y="403"/>
                      </a:lnTo>
                      <a:lnTo>
                        <a:pt x="2093" y="418"/>
                      </a:lnTo>
                      <a:lnTo>
                        <a:pt x="2076" y="432"/>
                      </a:lnTo>
                      <a:lnTo>
                        <a:pt x="2057" y="447"/>
                      </a:lnTo>
                      <a:lnTo>
                        <a:pt x="2035" y="462"/>
                      </a:lnTo>
                      <a:lnTo>
                        <a:pt x="2011" y="476"/>
                      </a:lnTo>
                      <a:lnTo>
                        <a:pt x="1985" y="489"/>
                      </a:lnTo>
                      <a:lnTo>
                        <a:pt x="1958" y="502"/>
                      </a:lnTo>
                      <a:lnTo>
                        <a:pt x="1928" y="515"/>
                      </a:lnTo>
                      <a:lnTo>
                        <a:pt x="1896" y="526"/>
                      </a:lnTo>
                      <a:lnTo>
                        <a:pt x="1863" y="538"/>
                      </a:lnTo>
                      <a:lnTo>
                        <a:pt x="1828" y="550"/>
                      </a:lnTo>
                      <a:lnTo>
                        <a:pt x="1790" y="561"/>
                      </a:lnTo>
                      <a:lnTo>
                        <a:pt x="1751" y="570"/>
                      </a:lnTo>
                      <a:lnTo>
                        <a:pt x="1711" y="579"/>
                      </a:lnTo>
                      <a:lnTo>
                        <a:pt x="1668" y="589"/>
                      </a:lnTo>
                      <a:lnTo>
                        <a:pt x="1625" y="597"/>
                      </a:lnTo>
                      <a:lnTo>
                        <a:pt x="1580" y="605"/>
                      </a:lnTo>
                      <a:lnTo>
                        <a:pt x="1534" y="612"/>
                      </a:lnTo>
                      <a:lnTo>
                        <a:pt x="1487" y="618"/>
                      </a:lnTo>
                      <a:lnTo>
                        <a:pt x="1439" y="624"/>
                      </a:lnTo>
                      <a:lnTo>
                        <a:pt x="1389" y="630"/>
                      </a:lnTo>
                      <a:lnTo>
                        <a:pt x="1337" y="634"/>
                      </a:lnTo>
                      <a:lnTo>
                        <a:pt x="1285" y="637"/>
                      </a:lnTo>
                      <a:lnTo>
                        <a:pt x="1234" y="641"/>
                      </a:lnTo>
                      <a:lnTo>
                        <a:pt x="1179" y="642"/>
                      </a:lnTo>
                      <a:lnTo>
                        <a:pt x="1125" y="643"/>
                      </a:lnTo>
                      <a:lnTo>
                        <a:pt x="1070" y="644"/>
                      </a:lnTo>
                      <a:lnTo>
                        <a:pt x="1015" y="643"/>
                      </a:lnTo>
                      <a:lnTo>
                        <a:pt x="960" y="642"/>
                      </a:lnTo>
                      <a:lnTo>
                        <a:pt x="907" y="641"/>
                      </a:lnTo>
                      <a:lnTo>
                        <a:pt x="854" y="637"/>
                      </a:lnTo>
                      <a:lnTo>
                        <a:pt x="802" y="634"/>
                      </a:lnTo>
                      <a:lnTo>
                        <a:pt x="751" y="630"/>
                      </a:lnTo>
                      <a:lnTo>
                        <a:pt x="702" y="624"/>
                      </a:lnTo>
                      <a:lnTo>
                        <a:pt x="654" y="618"/>
                      </a:lnTo>
                      <a:lnTo>
                        <a:pt x="605" y="612"/>
                      </a:lnTo>
                      <a:lnTo>
                        <a:pt x="559" y="605"/>
                      </a:lnTo>
                      <a:lnTo>
                        <a:pt x="515" y="597"/>
                      </a:lnTo>
                      <a:lnTo>
                        <a:pt x="471" y="589"/>
                      </a:lnTo>
                      <a:lnTo>
                        <a:pt x="430" y="579"/>
                      </a:lnTo>
                      <a:lnTo>
                        <a:pt x="389" y="570"/>
                      </a:lnTo>
                      <a:lnTo>
                        <a:pt x="350" y="561"/>
                      </a:lnTo>
                      <a:lnTo>
                        <a:pt x="313" y="550"/>
                      </a:lnTo>
                      <a:lnTo>
                        <a:pt x="278" y="538"/>
                      </a:lnTo>
                      <a:lnTo>
                        <a:pt x="244" y="526"/>
                      </a:lnTo>
                      <a:lnTo>
                        <a:pt x="212" y="515"/>
                      </a:lnTo>
                      <a:lnTo>
                        <a:pt x="182" y="502"/>
                      </a:lnTo>
                      <a:lnTo>
                        <a:pt x="154" y="489"/>
                      </a:lnTo>
                      <a:lnTo>
                        <a:pt x="128" y="476"/>
                      </a:lnTo>
                      <a:lnTo>
                        <a:pt x="104" y="462"/>
                      </a:lnTo>
                      <a:lnTo>
                        <a:pt x="83" y="447"/>
                      </a:lnTo>
                      <a:lnTo>
                        <a:pt x="64" y="432"/>
                      </a:lnTo>
                      <a:lnTo>
                        <a:pt x="47" y="418"/>
                      </a:lnTo>
                      <a:lnTo>
                        <a:pt x="33" y="403"/>
                      </a:lnTo>
                      <a:lnTo>
                        <a:pt x="21" y="386"/>
                      </a:lnTo>
                      <a:lnTo>
                        <a:pt x="11" y="371"/>
                      </a:lnTo>
                      <a:lnTo>
                        <a:pt x="4" y="354"/>
                      </a:lnTo>
                      <a:lnTo>
                        <a:pt x="1" y="338"/>
                      </a:lnTo>
                      <a:lnTo>
                        <a:pt x="0" y="321"/>
                      </a:lnTo>
                      <a:lnTo>
                        <a:pt x="1" y="305"/>
                      </a:lnTo>
                      <a:lnTo>
                        <a:pt x="4" y="288"/>
                      </a:lnTo>
                      <a:lnTo>
                        <a:pt x="11" y="273"/>
                      </a:lnTo>
                      <a:lnTo>
                        <a:pt x="21" y="257"/>
                      </a:lnTo>
                      <a:lnTo>
                        <a:pt x="33" y="241"/>
                      </a:lnTo>
                      <a:lnTo>
                        <a:pt x="47" y="226"/>
                      </a:lnTo>
                      <a:lnTo>
                        <a:pt x="64" y="211"/>
                      </a:lnTo>
                      <a:lnTo>
                        <a:pt x="83" y="196"/>
                      </a:lnTo>
                      <a:lnTo>
                        <a:pt x="104" y="182"/>
                      </a:lnTo>
                      <a:lnTo>
                        <a:pt x="128" y="168"/>
                      </a:lnTo>
                      <a:lnTo>
                        <a:pt x="154" y="155"/>
                      </a:lnTo>
                      <a:lnTo>
                        <a:pt x="182" y="141"/>
                      </a:lnTo>
                      <a:lnTo>
                        <a:pt x="212" y="129"/>
                      </a:lnTo>
                      <a:lnTo>
                        <a:pt x="244" y="116"/>
                      </a:lnTo>
                      <a:lnTo>
                        <a:pt x="278" y="104"/>
                      </a:lnTo>
                      <a:lnTo>
                        <a:pt x="313" y="94"/>
                      </a:lnTo>
                      <a:lnTo>
                        <a:pt x="350" y="83"/>
                      </a:lnTo>
                      <a:lnTo>
                        <a:pt x="389" y="73"/>
                      </a:lnTo>
                      <a:lnTo>
                        <a:pt x="430" y="63"/>
                      </a:lnTo>
                      <a:lnTo>
                        <a:pt x="471" y="55"/>
                      </a:lnTo>
                      <a:lnTo>
                        <a:pt x="515" y="46"/>
                      </a:lnTo>
                      <a:lnTo>
                        <a:pt x="559" y="38"/>
                      </a:lnTo>
                      <a:lnTo>
                        <a:pt x="605" y="31"/>
                      </a:lnTo>
                      <a:lnTo>
                        <a:pt x="654" y="24"/>
                      </a:lnTo>
                      <a:lnTo>
                        <a:pt x="702" y="18"/>
                      </a:lnTo>
                      <a:lnTo>
                        <a:pt x="751" y="14"/>
                      </a:lnTo>
                      <a:lnTo>
                        <a:pt x="802" y="9"/>
                      </a:lnTo>
                      <a:lnTo>
                        <a:pt x="854" y="5"/>
                      </a:lnTo>
                      <a:lnTo>
                        <a:pt x="907" y="3"/>
                      </a:lnTo>
                      <a:lnTo>
                        <a:pt x="960" y="1"/>
                      </a:lnTo>
                      <a:lnTo>
                        <a:pt x="1015" y="0"/>
                      </a:lnTo>
                      <a:lnTo>
                        <a:pt x="1070" y="0"/>
                      </a:lnTo>
                      <a:close/>
                    </a:path>
                  </a:pathLst>
                </a:custGeom>
                <a:solidFill>
                  <a:srgbClr val="A9ABAE"/>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10" name="Google Shape;1829;p68">
                  <a:extLst>
                    <a:ext uri="{FF2B5EF4-FFF2-40B4-BE49-F238E27FC236}">
                      <a16:creationId xmlns:a16="http://schemas.microsoft.com/office/drawing/2014/main" id="{A0669EEC-C142-5940-E2AB-A9EBE1E94878}"/>
                    </a:ext>
                  </a:extLst>
                </p:cNvPr>
                <p:cNvSpPr/>
                <p:nvPr/>
              </p:nvSpPr>
              <p:spPr>
                <a:xfrm>
                  <a:off x="5999163" y="-3362325"/>
                  <a:ext cx="1076325" cy="271463"/>
                </a:xfrm>
                <a:custGeom>
                  <a:avLst/>
                  <a:gdLst/>
                  <a:ahLst/>
                  <a:cxnLst/>
                  <a:rect l="l" t="t" r="r" b="b"/>
                  <a:pathLst>
                    <a:path w="2033" h="512" extrusionOk="0">
                      <a:moveTo>
                        <a:pt x="1016" y="0"/>
                      </a:moveTo>
                      <a:lnTo>
                        <a:pt x="1069" y="0"/>
                      </a:lnTo>
                      <a:lnTo>
                        <a:pt x="1120" y="1"/>
                      </a:lnTo>
                      <a:lnTo>
                        <a:pt x="1171" y="2"/>
                      </a:lnTo>
                      <a:lnTo>
                        <a:pt x="1221" y="4"/>
                      </a:lnTo>
                      <a:lnTo>
                        <a:pt x="1270" y="8"/>
                      </a:lnTo>
                      <a:lnTo>
                        <a:pt x="1318" y="11"/>
                      </a:lnTo>
                      <a:lnTo>
                        <a:pt x="1366" y="15"/>
                      </a:lnTo>
                      <a:lnTo>
                        <a:pt x="1412" y="20"/>
                      </a:lnTo>
                      <a:lnTo>
                        <a:pt x="1456" y="24"/>
                      </a:lnTo>
                      <a:lnTo>
                        <a:pt x="1501" y="30"/>
                      </a:lnTo>
                      <a:lnTo>
                        <a:pt x="1544" y="36"/>
                      </a:lnTo>
                      <a:lnTo>
                        <a:pt x="1585" y="43"/>
                      </a:lnTo>
                      <a:lnTo>
                        <a:pt x="1625" y="50"/>
                      </a:lnTo>
                      <a:lnTo>
                        <a:pt x="1663" y="59"/>
                      </a:lnTo>
                      <a:lnTo>
                        <a:pt x="1700" y="66"/>
                      </a:lnTo>
                      <a:lnTo>
                        <a:pt x="1736" y="75"/>
                      </a:lnTo>
                      <a:lnTo>
                        <a:pt x="1769" y="83"/>
                      </a:lnTo>
                      <a:lnTo>
                        <a:pt x="1801" y="93"/>
                      </a:lnTo>
                      <a:lnTo>
                        <a:pt x="1831" y="102"/>
                      </a:lnTo>
                      <a:lnTo>
                        <a:pt x="1859" y="113"/>
                      </a:lnTo>
                      <a:lnTo>
                        <a:pt x="1885" y="123"/>
                      </a:lnTo>
                      <a:lnTo>
                        <a:pt x="1910" y="134"/>
                      </a:lnTo>
                      <a:lnTo>
                        <a:pt x="1933" y="145"/>
                      </a:lnTo>
                      <a:lnTo>
                        <a:pt x="1953" y="156"/>
                      </a:lnTo>
                      <a:lnTo>
                        <a:pt x="1971" y="168"/>
                      </a:lnTo>
                      <a:lnTo>
                        <a:pt x="1987" y="180"/>
                      </a:lnTo>
                      <a:lnTo>
                        <a:pt x="2001" y="192"/>
                      </a:lnTo>
                      <a:lnTo>
                        <a:pt x="2013" y="203"/>
                      </a:lnTo>
                      <a:lnTo>
                        <a:pt x="2021" y="216"/>
                      </a:lnTo>
                      <a:lnTo>
                        <a:pt x="2028" y="229"/>
                      </a:lnTo>
                      <a:lnTo>
                        <a:pt x="2032" y="242"/>
                      </a:lnTo>
                      <a:lnTo>
                        <a:pt x="2033" y="255"/>
                      </a:lnTo>
                      <a:lnTo>
                        <a:pt x="2032" y="268"/>
                      </a:lnTo>
                      <a:lnTo>
                        <a:pt x="2028" y="282"/>
                      </a:lnTo>
                      <a:lnTo>
                        <a:pt x="2021" y="294"/>
                      </a:lnTo>
                      <a:lnTo>
                        <a:pt x="2013" y="307"/>
                      </a:lnTo>
                      <a:lnTo>
                        <a:pt x="2001" y="320"/>
                      </a:lnTo>
                      <a:lnTo>
                        <a:pt x="1987" y="332"/>
                      </a:lnTo>
                      <a:lnTo>
                        <a:pt x="1971" y="344"/>
                      </a:lnTo>
                      <a:lnTo>
                        <a:pt x="1953" y="356"/>
                      </a:lnTo>
                      <a:lnTo>
                        <a:pt x="1933" y="367"/>
                      </a:lnTo>
                      <a:lnTo>
                        <a:pt x="1910" y="378"/>
                      </a:lnTo>
                      <a:lnTo>
                        <a:pt x="1885" y="389"/>
                      </a:lnTo>
                      <a:lnTo>
                        <a:pt x="1859" y="399"/>
                      </a:lnTo>
                      <a:lnTo>
                        <a:pt x="1831" y="409"/>
                      </a:lnTo>
                      <a:lnTo>
                        <a:pt x="1801" y="419"/>
                      </a:lnTo>
                      <a:lnTo>
                        <a:pt x="1769" y="427"/>
                      </a:lnTo>
                      <a:lnTo>
                        <a:pt x="1736" y="437"/>
                      </a:lnTo>
                      <a:lnTo>
                        <a:pt x="1700" y="445"/>
                      </a:lnTo>
                      <a:lnTo>
                        <a:pt x="1663" y="453"/>
                      </a:lnTo>
                      <a:lnTo>
                        <a:pt x="1625" y="462"/>
                      </a:lnTo>
                      <a:lnTo>
                        <a:pt x="1585" y="469"/>
                      </a:lnTo>
                      <a:lnTo>
                        <a:pt x="1544" y="475"/>
                      </a:lnTo>
                      <a:lnTo>
                        <a:pt x="1501" y="480"/>
                      </a:lnTo>
                      <a:lnTo>
                        <a:pt x="1456" y="486"/>
                      </a:lnTo>
                      <a:lnTo>
                        <a:pt x="1412" y="492"/>
                      </a:lnTo>
                      <a:lnTo>
                        <a:pt x="1366" y="497"/>
                      </a:lnTo>
                      <a:lnTo>
                        <a:pt x="1318" y="500"/>
                      </a:lnTo>
                      <a:lnTo>
                        <a:pt x="1270" y="504"/>
                      </a:lnTo>
                      <a:lnTo>
                        <a:pt x="1221" y="506"/>
                      </a:lnTo>
                      <a:lnTo>
                        <a:pt x="1171" y="509"/>
                      </a:lnTo>
                      <a:lnTo>
                        <a:pt x="1120" y="511"/>
                      </a:lnTo>
                      <a:lnTo>
                        <a:pt x="1069" y="511"/>
                      </a:lnTo>
                      <a:lnTo>
                        <a:pt x="1016" y="512"/>
                      </a:lnTo>
                      <a:lnTo>
                        <a:pt x="964" y="511"/>
                      </a:lnTo>
                      <a:lnTo>
                        <a:pt x="912" y="511"/>
                      </a:lnTo>
                      <a:lnTo>
                        <a:pt x="861" y="509"/>
                      </a:lnTo>
                      <a:lnTo>
                        <a:pt x="812" y="506"/>
                      </a:lnTo>
                      <a:lnTo>
                        <a:pt x="762" y="504"/>
                      </a:lnTo>
                      <a:lnTo>
                        <a:pt x="714" y="500"/>
                      </a:lnTo>
                      <a:lnTo>
                        <a:pt x="667" y="497"/>
                      </a:lnTo>
                      <a:lnTo>
                        <a:pt x="621" y="492"/>
                      </a:lnTo>
                      <a:lnTo>
                        <a:pt x="575" y="486"/>
                      </a:lnTo>
                      <a:lnTo>
                        <a:pt x="531" y="480"/>
                      </a:lnTo>
                      <a:lnTo>
                        <a:pt x="489" y="475"/>
                      </a:lnTo>
                      <a:lnTo>
                        <a:pt x="448" y="469"/>
                      </a:lnTo>
                      <a:lnTo>
                        <a:pt x="407" y="462"/>
                      </a:lnTo>
                      <a:lnTo>
                        <a:pt x="370" y="453"/>
                      </a:lnTo>
                      <a:lnTo>
                        <a:pt x="332" y="445"/>
                      </a:lnTo>
                      <a:lnTo>
                        <a:pt x="297" y="437"/>
                      </a:lnTo>
                      <a:lnTo>
                        <a:pt x="264" y="427"/>
                      </a:lnTo>
                      <a:lnTo>
                        <a:pt x="232" y="419"/>
                      </a:lnTo>
                      <a:lnTo>
                        <a:pt x="201" y="409"/>
                      </a:lnTo>
                      <a:lnTo>
                        <a:pt x="173" y="399"/>
                      </a:lnTo>
                      <a:lnTo>
                        <a:pt x="146" y="389"/>
                      </a:lnTo>
                      <a:lnTo>
                        <a:pt x="122" y="378"/>
                      </a:lnTo>
                      <a:lnTo>
                        <a:pt x="100" y="367"/>
                      </a:lnTo>
                      <a:lnTo>
                        <a:pt x="79" y="356"/>
                      </a:lnTo>
                      <a:lnTo>
                        <a:pt x="61" y="344"/>
                      </a:lnTo>
                      <a:lnTo>
                        <a:pt x="44" y="332"/>
                      </a:lnTo>
                      <a:lnTo>
                        <a:pt x="32" y="320"/>
                      </a:lnTo>
                      <a:lnTo>
                        <a:pt x="20" y="307"/>
                      </a:lnTo>
                      <a:lnTo>
                        <a:pt x="11" y="294"/>
                      </a:lnTo>
                      <a:lnTo>
                        <a:pt x="4" y="282"/>
                      </a:lnTo>
                      <a:lnTo>
                        <a:pt x="1" y="268"/>
                      </a:lnTo>
                      <a:lnTo>
                        <a:pt x="0" y="255"/>
                      </a:lnTo>
                      <a:lnTo>
                        <a:pt x="1" y="242"/>
                      </a:lnTo>
                      <a:lnTo>
                        <a:pt x="4" y="229"/>
                      </a:lnTo>
                      <a:lnTo>
                        <a:pt x="11" y="216"/>
                      </a:lnTo>
                      <a:lnTo>
                        <a:pt x="20" y="203"/>
                      </a:lnTo>
                      <a:lnTo>
                        <a:pt x="32" y="192"/>
                      </a:lnTo>
                      <a:lnTo>
                        <a:pt x="44" y="180"/>
                      </a:lnTo>
                      <a:lnTo>
                        <a:pt x="61" y="168"/>
                      </a:lnTo>
                      <a:lnTo>
                        <a:pt x="79" y="156"/>
                      </a:lnTo>
                      <a:lnTo>
                        <a:pt x="100" y="145"/>
                      </a:lnTo>
                      <a:lnTo>
                        <a:pt x="122" y="134"/>
                      </a:lnTo>
                      <a:lnTo>
                        <a:pt x="146" y="123"/>
                      </a:lnTo>
                      <a:lnTo>
                        <a:pt x="173" y="113"/>
                      </a:lnTo>
                      <a:lnTo>
                        <a:pt x="201" y="102"/>
                      </a:lnTo>
                      <a:lnTo>
                        <a:pt x="232" y="93"/>
                      </a:lnTo>
                      <a:lnTo>
                        <a:pt x="264" y="83"/>
                      </a:lnTo>
                      <a:lnTo>
                        <a:pt x="297" y="75"/>
                      </a:lnTo>
                      <a:lnTo>
                        <a:pt x="332" y="66"/>
                      </a:lnTo>
                      <a:lnTo>
                        <a:pt x="370" y="59"/>
                      </a:lnTo>
                      <a:lnTo>
                        <a:pt x="407" y="50"/>
                      </a:lnTo>
                      <a:lnTo>
                        <a:pt x="448" y="43"/>
                      </a:lnTo>
                      <a:lnTo>
                        <a:pt x="489" y="36"/>
                      </a:lnTo>
                      <a:lnTo>
                        <a:pt x="531" y="30"/>
                      </a:lnTo>
                      <a:lnTo>
                        <a:pt x="575" y="24"/>
                      </a:lnTo>
                      <a:lnTo>
                        <a:pt x="621" y="20"/>
                      </a:lnTo>
                      <a:lnTo>
                        <a:pt x="667" y="15"/>
                      </a:lnTo>
                      <a:lnTo>
                        <a:pt x="714" y="11"/>
                      </a:lnTo>
                      <a:lnTo>
                        <a:pt x="762" y="8"/>
                      </a:lnTo>
                      <a:lnTo>
                        <a:pt x="812" y="4"/>
                      </a:lnTo>
                      <a:lnTo>
                        <a:pt x="861" y="2"/>
                      </a:lnTo>
                      <a:lnTo>
                        <a:pt x="912" y="1"/>
                      </a:lnTo>
                      <a:lnTo>
                        <a:pt x="964" y="0"/>
                      </a:lnTo>
                      <a:lnTo>
                        <a:pt x="1016"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11" name="Google Shape;1830;p68">
                  <a:extLst>
                    <a:ext uri="{FF2B5EF4-FFF2-40B4-BE49-F238E27FC236}">
                      <a16:creationId xmlns:a16="http://schemas.microsoft.com/office/drawing/2014/main" id="{C9D50A34-006E-D744-1A44-2BA77C5A3076}"/>
                    </a:ext>
                  </a:extLst>
                </p:cNvPr>
                <p:cNvSpPr/>
                <p:nvPr/>
              </p:nvSpPr>
              <p:spPr>
                <a:xfrm>
                  <a:off x="6091238" y="-3340100"/>
                  <a:ext cx="892175" cy="206375"/>
                </a:xfrm>
                <a:custGeom>
                  <a:avLst/>
                  <a:gdLst/>
                  <a:ahLst/>
                  <a:cxnLst/>
                  <a:rect l="l" t="t" r="r" b="b"/>
                  <a:pathLst>
                    <a:path w="1684" h="389" extrusionOk="0">
                      <a:moveTo>
                        <a:pt x="842" y="0"/>
                      </a:moveTo>
                      <a:lnTo>
                        <a:pt x="928" y="1"/>
                      </a:lnTo>
                      <a:lnTo>
                        <a:pt x="1011" y="5"/>
                      </a:lnTo>
                      <a:lnTo>
                        <a:pt x="1093" y="10"/>
                      </a:lnTo>
                      <a:lnTo>
                        <a:pt x="1170" y="16"/>
                      </a:lnTo>
                      <a:lnTo>
                        <a:pt x="1243" y="24"/>
                      </a:lnTo>
                      <a:lnTo>
                        <a:pt x="1313" y="33"/>
                      </a:lnTo>
                      <a:lnTo>
                        <a:pt x="1378" y="45"/>
                      </a:lnTo>
                      <a:lnTo>
                        <a:pt x="1438" y="57"/>
                      </a:lnTo>
                      <a:lnTo>
                        <a:pt x="1465" y="64"/>
                      </a:lnTo>
                      <a:lnTo>
                        <a:pt x="1492" y="71"/>
                      </a:lnTo>
                      <a:lnTo>
                        <a:pt x="1517" y="78"/>
                      </a:lnTo>
                      <a:lnTo>
                        <a:pt x="1540" y="86"/>
                      </a:lnTo>
                      <a:lnTo>
                        <a:pt x="1562" y="94"/>
                      </a:lnTo>
                      <a:lnTo>
                        <a:pt x="1583" y="102"/>
                      </a:lnTo>
                      <a:lnTo>
                        <a:pt x="1601" y="111"/>
                      </a:lnTo>
                      <a:lnTo>
                        <a:pt x="1618" y="119"/>
                      </a:lnTo>
                      <a:lnTo>
                        <a:pt x="1634" y="127"/>
                      </a:lnTo>
                      <a:lnTo>
                        <a:pt x="1647" y="137"/>
                      </a:lnTo>
                      <a:lnTo>
                        <a:pt x="1657" y="146"/>
                      </a:lnTo>
                      <a:lnTo>
                        <a:pt x="1667" y="156"/>
                      </a:lnTo>
                      <a:lnTo>
                        <a:pt x="1675" y="165"/>
                      </a:lnTo>
                      <a:lnTo>
                        <a:pt x="1680" y="175"/>
                      </a:lnTo>
                      <a:lnTo>
                        <a:pt x="1683" y="185"/>
                      </a:lnTo>
                      <a:lnTo>
                        <a:pt x="1684" y="195"/>
                      </a:lnTo>
                      <a:lnTo>
                        <a:pt x="1683" y="204"/>
                      </a:lnTo>
                      <a:lnTo>
                        <a:pt x="1680" y="215"/>
                      </a:lnTo>
                      <a:lnTo>
                        <a:pt x="1675" y="224"/>
                      </a:lnTo>
                      <a:lnTo>
                        <a:pt x="1667" y="234"/>
                      </a:lnTo>
                      <a:lnTo>
                        <a:pt x="1657" y="243"/>
                      </a:lnTo>
                      <a:lnTo>
                        <a:pt x="1647" y="252"/>
                      </a:lnTo>
                      <a:lnTo>
                        <a:pt x="1634" y="262"/>
                      </a:lnTo>
                      <a:lnTo>
                        <a:pt x="1618" y="270"/>
                      </a:lnTo>
                      <a:lnTo>
                        <a:pt x="1601" y="278"/>
                      </a:lnTo>
                      <a:lnTo>
                        <a:pt x="1583" y="288"/>
                      </a:lnTo>
                      <a:lnTo>
                        <a:pt x="1562" y="295"/>
                      </a:lnTo>
                      <a:lnTo>
                        <a:pt x="1540" y="303"/>
                      </a:lnTo>
                      <a:lnTo>
                        <a:pt x="1517" y="311"/>
                      </a:lnTo>
                      <a:lnTo>
                        <a:pt x="1492" y="318"/>
                      </a:lnTo>
                      <a:lnTo>
                        <a:pt x="1465" y="325"/>
                      </a:lnTo>
                      <a:lnTo>
                        <a:pt x="1438" y="331"/>
                      </a:lnTo>
                      <a:lnTo>
                        <a:pt x="1378" y="344"/>
                      </a:lnTo>
                      <a:lnTo>
                        <a:pt x="1313" y="356"/>
                      </a:lnTo>
                      <a:lnTo>
                        <a:pt x="1243" y="366"/>
                      </a:lnTo>
                      <a:lnTo>
                        <a:pt x="1170" y="374"/>
                      </a:lnTo>
                      <a:lnTo>
                        <a:pt x="1093" y="380"/>
                      </a:lnTo>
                      <a:lnTo>
                        <a:pt x="1011" y="384"/>
                      </a:lnTo>
                      <a:lnTo>
                        <a:pt x="928" y="388"/>
                      </a:lnTo>
                      <a:lnTo>
                        <a:pt x="842" y="389"/>
                      </a:lnTo>
                      <a:lnTo>
                        <a:pt x="756" y="388"/>
                      </a:lnTo>
                      <a:lnTo>
                        <a:pt x="672" y="384"/>
                      </a:lnTo>
                      <a:lnTo>
                        <a:pt x="592" y="380"/>
                      </a:lnTo>
                      <a:lnTo>
                        <a:pt x="514" y="374"/>
                      </a:lnTo>
                      <a:lnTo>
                        <a:pt x="441" y="366"/>
                      </a:lnTo>
                      <a:lnTo>
                        <a:pt x="371" y="356"/>
                      </a:lnTo>
                      <a:lnTo>
                        <a:pt x="307" y="344"/>
                      </a:lnTo>
                      <a:lnTo>
                        <a:pt x="246" y="331"/>
                      </a:lnTo>
                      <a:lnTo>
                        <a:pt x="218" y="325"/>
                      </a:lnTo>
                      <a:lnTo>
                        <a:pt x="192" y="318"/>
                      </a:lnTo>
                      <a:lnTo>
                        <a:pt x="167" y="311"/>
                      </a:lnTo>
                      <a:lnTo>
                        <a:pt x="144" y="303"/>
                      </a:lnTo>
                      <a:lnTo>
                        <a:pt x="122" y="295"/>
                      </a:lnTo>
                      <a:lnTo>
                        <a:pt x="101" y="288"/>
                      </a:lnTo>
                      <a:lnTo>
                        <a:pt x="83" y="278"/>
                      </a:lnTo>
                      <a:lnTo>
                        <a:pt x="66" y="270"/>
                      </a:lnTo>
                      <a:lnTo>
                        <a:pt x="51" y="262"/>
                      </a:lnTo>
                      <a:lnTo>
                        <a:pt x="38" y="252"/>
                      </a:lnTo>
                      <a:lnTo>
                        <a:pt x="26" y="243"/>
                      </a:lnTo>
                      <a:lnTo>
                        <a:pt x="17" y="234"/>
                      </a:lnTo>
                      <a:lnTo>
                        <a:pt x="10" y="224"/>
                      </a:lnTo>
                      <a:lnTo>
                        <a:pt x="5" y="215"/>
                      </a:lnTo>
                      <a:lnTo>
                        <a:pt x="1" y="204"/>
                      </a:lnTo>
                      <a:lnTo>
                        <a:pt x="0" y="195"/>
                      </a:lnTo>
                      <a:lnTo>
                        <a:pt x="1" y="185"/>
                      </a:lnTo>
                      <a:lnTo>
                        <a:pt x="5" y="175"/>
                      </a:lnTo>
                      <a:lnTo>
                        <a:pt x="10" y="165"/>
                      </a:lnTo>
                      <a:lnTo>
                        <a:pt x="17" y="156"/>
                      </a:lnTo>
                      <a:lnTo>
                        <a:pt x="26" y="146"/>
                      </a:lnTo>
                      <a:lnTo>
                        <a:pt x="38" y="137"/>
                      </a:lnTo>
                      <a:lnTo>
                        <a:pt x="51" y="127"/>
                      </a:lnTo>
                      <a:lnTo>
                        <a:pt x="66" y="119"/>
                      </a:lnTo>
                      <a:lnTo>
                        <a:pt x="83" y="111"/>
                      </a:lnTo>
                      <a:lnTo>
                        <a:pt x="101" y="102"/>
                      </a:lnTo>
                      <a:lnTo>
                        <a:pt x="122" y="94"/>
                      </a:lnTo>
                      <a:lnTo>
                        <a:pt x="144" y="86"/>
                      </a:lnTo>
                      <a:lnTo>
                        <a:pt x="167" y="78"/>
                      </a:lnTo>
                      <a:lnTo>
                        <a:pt x="192" y="71"/>
                      </a:lnTo>
                      <a:lnTo>
                        <a:pt x="218" y="64"/>
                      </a:lnTo>
                      <a:lnTo>
                        <a:pt x="246" y="57"/>
                      </a:lnTo>
                      <a:lnTo>
                        <a:pt x="307" y="45"/>
                      </a:lnTo>
                      <a:lnTo>
                        <a:pt x="371" y="33"/>
                      </a:lnTo>
                      <a:lnTo>
                        <a:pt x="441" y="24"/>
                      </a:lnTo>
                      <a:lnTo>
                        <a:pt x="514" y="16"/>
                      </a:lnTo>
                      <a:lnTo>
                        <a:pt x="592" y="10"/>
                      </a:lnTo>
                      <a:lnTo>
                        <a:pt x="672" y="5"/>
                      </a:lnTo>
                      <a:lnTo>
                        <a:pt x="756" y="1"/>
                      </a:lnTo>
                      <a:lnTo>
                        <a:pt x="842" y="0"/>
                      </a:lnTo>
                      <a:close/>
                    </a:path>
                  </a:pathLst>
                </a:custGeom>
                <a:solidFill>
                  <a:srgbClr val="2D75B6"/>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12" name="Google Shape;1831;p68">
                  <a:extLst>
                    <a:ext uri="{FF2B5EF4-FFF2-40B4-BE49-F238E27FC236}">
                      <a16:creationId xmlns:a16="http://schemas.microsoft.com/office/drawing/2014/main" id="{1C986B0A-1234-C39A-EAE1-0345A5182927}"/>
                    </a:ext>
                  </a:extLst>
                </p:cNvPr>
                <p:cNvSpPr/>
                <p:nvPr/>
              </p:nvSpPr>
              <p:spPr>
                <a:xfrm>
                  <a:off x="6175374" y="-3244850"/>
                  <a:ext cx="727869" cy="111125"/>
                </a:xfrm>
                <a:custGeom>
                  <a:avLst/>
                  <a:gdLst/>
                  <a:ahLst/>
                  <a:cxnLst/>
                  <a:rect l="l" t="t" r="r" b="b"/>
                  <a:pathLst>
                    <a:path w="1368" h="210" extrusionOk="0">
                      <a:moveTo>
                        <a:pt x="1368" y="129"/>
                      </a:moveTo>
                      <a:lnTo>
                        <a:pt x="1339" y="138"/>
                      </a:lnTo>
                      <a:lnTo>
                        <a:pt x="1307" y="146"/>
                      </a:lnTo>
                      <a:lnTo>
                        <a:pt x="1273" y="155"/>
                      </a:lnTo>
                      <a:lnTo>
                        <a:pt x="1236" y="162"/>
                      </a:lnTo>
                      <a:lnTo>
                        <a:pt x="1199" y="169"/>
                      </a:lnTo>
                      <a:lnTo>
                        <a:pt x="1160" y="176"/>
                      </a:lnTo>
                      <a:lnTo>
                        <a:pt x="1117" y="182"/>
                      </a:lnTo>
                      <a:lnTo>
                        <a:pt x="1075" y="188"/>
                      </a:lnTo>
                      <a:lnTo>
                        <a:pt x="1030" y="192"/>
                      </a:lnTo>
                      <a:lnTo>
                        <a:pt x="984" y="197"/>
                      </a:lnTo>
                      <a:lnTo>
                        <a:pt x="937" y="201"/>
                      </a:lnTo>
                      <a:lnTo>
                        <a:pt x="889" y="204"/>
                      </a:lnTo>
                      <a:lnTo>
                        <a:pt x="839" y="207"/>
                      </a:lnTo>
                      <a:lnTo>
                        <a:pt x="788" y="209"/>
                      </a:lnTo>
                      <a:lnTo>
                        <a:pt x="737" y="209"/>
                      </a:lnTo>
                      <a:lnTo>
                        <a:pt x="684" y="210"/>
                      </a:lnTo>
                      <a:lnTo>
                        <a:pt x="632" y="209"/>
                      </a:lnTo>
                      <a:lnTo>
                        <a:pt x="580" y="209"/>
                      </a:lnTo>
                      <a:lnTo>
                        <a:pt x="529" y="207"/>
                      </a:lnTo>
                      <a:lnTo>
                        <a:pt x="480" y="204"/>
                      </a:lnTo>
                      <a:lnTo>
                        <a:pt x="431" y="201"/>
                      </a:lnTo>
                      <a:lnTo>
                        <a:pt x="384" y="197"/>
                      </a:lnTo>
                      <a:lnTo>
                        <a:pt x="338" y="192"/>
                      </a:lnTo>
                      <a:lnTo>
                        <a:pt x="293" y="188"/>
                      </a:lnTo>
                      <a:lnTo>
                        <a:pt x="250" y="182"/>
                      </a:lnTo>
                      <a:lnTo>
                        <a:pt x="209" y="176"/>
                      </a:lnTo>
                      <a:lnTo>
                        <a:pt x="169" y="169"/>
                      </a:lnTo>
                      <a:lnTo>
                        <a:pt x="131" y="162"/>
                      </a:lnTo>
                      <a:lnTo>
                        <a:pt x="96" y="155"/>
                      </a:lnTo>
                      <a:lnTo>
                        <a:pt x="61" y="146"/>
                      </a:lnTo>
                      <a:lnTo>
                        <a:pt x="30" y="138"/>
                      </a:lnTo>
                      <a:lnTo>
                        <a:pt x="0" y="129"/>
                      </a:lnTo>
                      <a:lnTo>
                        <a:pt x="0" y="0"/>
                      </a:lnTo>
                      <a:lnTo>
                        <a:pt x="1368" y="0"/>
                      </a:lnTo>
                      <a:lnTo>
                        <a:pt x="1368" y="129"/>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13" name="Google Shape;1832;p68">
                  <a:extLst>
                    <a:ext uri="{FF2B5EF4-FFF2-40B4-BE49-F238E27FC236}">
                      <a16:creationId xmlns:a16="http://schemas.microsoft.com/office/drawing/2014/main" id="{8371E8E1-00F8-CF4E-583D-97A145981AA4}"/>
                    </a:ext>
                  </a:extLst>
                </p:cNvPr>
                <p:cNvSpPr/>
                <p:nvPr/>
              </p:nvSpPr>
              <p:spPr>
                <a:xfrm>
                  <a:off x="6173788" y="-3319463"/>
                  <a:ext cx="727075" cy="155575"/>
                </a:xfrm>
                <a:custGeom>
                  <a:avLst/>
                  <a:gdLst/>
                  <a:ahLst/>
                  <a:cxnLst/>
                  <a:rect l="l" t="t" r="r" b="b"/>
                  <a:pathLst>
                    <a:path w="1372" h="296" extrusionOk="0">
                      <a:moveTo>
                        <a:pt x="686" y="0"/>
                      </a:moveTo>
                      <a:lnTo>
                        <a:pt x="756" y="0"/>
                      </a:lnTo>
                      <a:lnTo>
                        <a:pt x="825" y="2"/>
                      </a:lnTo>
                      <a:lnTo>
                        <a:pt x="889" y="6"/>
                      </a:lnTo>
                      <a:lnTo>
                        <a:pt x="953" y="12"/>
                      </a:lnTo>
                      <a:lnTo>
                        <a:pt x="1013" y="17"/>
                      </a:lnTo>
                      <a:lnTo>
                        <a:pt x="1070" y="24"/>
                      </a:lnTo>
                      <a:lnTo>
                        <a:pt x="1123" y="34"/>
                      </a:lnTo>
                      <a:lnTo>
                        <a:pt x="1171" y="43"/>
                      </a:lnTo>
                      <a:lnTo>
                        <a:pt x="1215" y="54"/>
                      </a:lnTo>
                      <a:lnTo>
                        <a:pt x="1255" y="65"/>
                      </a:lnTo>
                      <a:lnTo>
                        <a:pt x="1273" y="70"/>
                      </a:lnTo>
                      <a:lnTo>
                        <a:pt x="1289" y="78"/>
                      </a:lnTo>
                      <a:lnTo>
                        <a:pt x="1304" y="83"/>
                      </a:lnTo>
                      <a:lnTo>
                        <a:pt x="1318" y="90"/>
                      </a:lnTo>
                      <a:lnTo>
                        <a:pt x="1330" y="96"/>
                      </a:lnTo>
                      <a:lnTo>
                        <a:pt x="1341" y="103"/>
                      </a:lnTo>
                      <a:lnTo>
                        <a:pt x="1350" y="111"/>
                      </a:lnTo>
                      <a:lnTo>
                        <a:pt x="1357" y="118"/>
                      </a:lnTo>
                      <a:lnTo>
                        <a:pt x="1364" y="125"/>
                      </a:lnTo>
                      <a:lnTo>
                        <a:pt x="1368" y="133"/>
                      </a:lnTo>
                      <a:lnTo>
                        <a:pt x="1372" y="140"/>
                      </a:lnTo>
                      <a:lnTo>
                        <a:pt x="1372" y="148"/>
                      </a:lnTo>
                      <a:lnTo>
                        <a:pt x="1372" y="155"/>
                      </a:lnTo>
                      <a:lnTo>
                        <a:pt x="1368" y="162"/>
                      </a:lnTo>
                      <a:lnTo>
                        <a:pt x="1364" y="171"/>
                      </a:lnTo>
                      <a:lnTo>
                        <a:pt x="1357" y="178"/>
                      </a:lnTo>
                      <a:lnTo>
                        <a:pt x="1350" y="185"/>
                      </a:lnTo>
                      <a:lnTo>
                        <a:pt x="1341" y="192"/>
                      </a:lnTo>
                      <a:lnTo>
                        <a:pt x="1330" y="199"/>
                      </a:lnTo>
                      <a:lnTo>
                        <a:pt x="1318" y="205"/>
                      </a:lnTo>
                      <a:lnTo>
                        <a:pt x="1304" y="212"/>
                      </a:lnTo>
                      <a:lnTo>
                        <a:pt x="1289" y="218"/>
                      </a:lnTo>
                      <a:lnTo>
                        <a:pt x="1273" y="225"/>
                      </a:lnTo>
                      <a:lnTo>
                        <a:pt x="1255" y="231"/>
                      </a:lnTo>
                      <a:lnTo>
                        <a:pt x="1215" y="241"/>
                      </a:lnTo>
                      <a:lnTo>
                        <a:pt x="1171" y="252"/>
                      </a:lnTo>
                      <a:lnTo>
                        <a:pt x="1123" y="261"/>
                      </a:lnTo>
                      <a:lnTo>
                        <a:pt x="1070" y="271"/>
                      </a:lnTo>
                      <a:lnTo>
                        <a:pt x="1013" y="278"/>
                      </a:lnTo>
                      <a:lnTo>
                        <a:pt x="953" y="284"/>
                      </a:lnTo>
                      <a:lnTo>
                        <a:pt x="889" y="290"/>
                      </a:lnTo>
                      <a:lnTo>
                        <a:pt x="825" y="293"/>
                      </a:lnTo>
                      <a:lnTo>
                        <a:pt x="756" y="296"/>
                      </a:lnTo>
                      <a:lnTo>
                        <a:pt x="686" y="296"/>
                      </a:lnTo>
                      <a:lnTo>
                        <a:pt x="616" y="296"/>
                      </a:lnTo>
                      <a:lnTo>
                        <a:pt x="548" y="293"/>
                      </a:lnTo>
                      <a:lnTo>
                        <a:pt x="482" y="290"/>
                      </a:lnTo>
                      <a:lnTo>
                        <a:pt x="419" y="284"/>
                      </a:lnTo>
                      <a:lnTo>
                        <a:pt x="359" y="278"/>
                      </a:lnTo>
                      <a:lnTo>
                        <a:pt x="303" y="271"/>
                      </a:lnTo>
                      <a:lnTo>
                        <a:pt x="250" y="261"/>
                      </a:lnTo>
                      <a:lnTo>
                        <a:pt x="201" y="252"/>
                      </a:lnTo>
                      <a:lnTo>
                        <a:pt x="156" y="241"/>
                      </a:lnTo>
                      <a:lnTo>
                        <a:pt x="118" y="231"/>
                      </a:lnTo>
                      <a:lnTo>
                        <a:pt x="100" y="225"/>
                      </a:lnTo>
                      <a:lnTo>
                        <a:pt x="83" y="218"/>
                      </a:lnTo>
                      <a:lnTo>
                        <a:pt x="68" y="212"/>
                      </a:lnTo>
                      <a:lnTo>
                        <a:pt x="54" y="205"/>
                      </a:lnTo>
                      <a:lnTo>
                        <a:pt x="42" y="199"/>
                      </a:lnTo>
                      <a:lnTo>
                        <a:pt x="32" y="192"/>
                      </a:lnTo>
                      <a:lnTo>
                        <a:pt x="22" y="185"/>
                      </a:lnTo>
                      <a:lnTo>
                        <a:pt x="14" y="178"/>
                      </a:lnTo>
                      <a:lnTo>
                        <a:pt x="8" y="171"/>
                      </a:lnTo>
                      <a:lnTo>
                        <a:pt x="3" y="162"/>
                      </a:lnTo>
                      <a:lnTo>
                        <a:pt x="1" y="155"/>
                      </a:lnTo>
                      <a:lnTo>
                        <a:pt x="0" y="148"/>
                      </a:lnTo>
                      <a:lnTo>
                        <a:pt x="1" y="140"/>
                      </a:lnTo>
                      <a:lnTo>
                        <a:pt x="3" y="133"/>
                      </a:lnTo>
                      <a:lnTo>
                        <a:pt x="8" y="125"/>
                      </a:lnTo>
                      <a:lnTo>
                        <a:pt x="14" y="118"/>
                      </a:lnTo>
                      <a:lnTo>
                        <a:pt x="22" y="111"/>
                      </a:lnTo>
                      <a:lnTo>
                        <a:pt x="32" y="103"/>
                      </a:lnTo>
                      <a:lnTo>
                        <a:pt x="42" y="96"/>
                      </a:lnTo>
                      <a:lnTo>
                        <a:pt x="54" y="90"/>
                      </a:lnTo>
                      <a:lnTo>
                        <a:pt x="68" y="83"/>
                      </a:lnTo>
                      <a:lnTo>
                        <a:pt x="83" y="78"/>
                      </a:lnTo>
                      <a:lnTo>
                        <a:pt x="100" y="70"/>
                      </a:lnTo>
                      <a:lnTo>
                        <a:pt x="118" y="65"/>
                      </a:lnTo>
                      <a:lnTo>
                        <a:pt x="156" y="54"/>
                      </a:lnTo>
                      <a:lnTo>
                        <a:pt x="201" y="43"/>
                      </a:lnTo>
                      <a:lnTo>
                        <a:pt x="250" y="34"/>
                      </a:lnTo>
                      <a:lnTo>
                        <a:pt x="303" y="24"/>
                      </a:lnTo>
                      <a:lnTo>
                        <a:pt x="359" y="17"/>
                      </a:lnTo>
                      <a:lnTo>
                        <a:pt x="419" y="12"/>
                      </a:lnTo>
                      <a:lnTo>
                        <a:pt x="482" y="6"/>
                      </a:lnTo>
                      <a:lnTo>
                        <a:pt x="548" y="2"/>
                      </a:lnTo>
                      <a:lnTo>
                        <a:pt x="616" y="0"/>
                      </a:lnTo>
                      <a:lnTo>
                        <a:pt x="686" y="0"/>
                      </a:lnTo>
                      <a:close/>
                    </a:path>
                  </a:pathLst>
                </a:custGeom>
                <a:solidFill>
                  <a:srgbClr val="4AB9C4"/>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14" name="Google Shape;1833;p68">
                  <a:extLst>
                    <a:ext uri="{FF2B5EF4-FFF2-40B4-BE49-F238E27FC236}">
                      <a16:creationId xmlns:a16="http://schemas.microsoft.com/office/drawing/2014/main" id="{FE924DB9-1B79-F3AE-79A2-AB2E921E95F4}"/>
                    </a:ext>
                  </a:extLst>
                </p:cNvPr>
                <p:cNvSpPr/>
                <p:nvPr/>
              </p:nvSpPr>
              <p:spPr>
                <a:xfrm>
                  <a:off x="6194425" y="-3316288"/>
                  <a:ext cx="685800" cy="131763"/>
                </a:xfrm>
                <a:custGeom>
                  <a:avLst/>
                  <a:gdLst/>
                  <a:ahLst/>
                  <a:cxnLst/>
                  <a:rect l="l" t="t" r="r" b="b"/>
                  <a:pathLst>
                    <a:path w="1298" h="247" extrusionOk="0">
                      <a:moveTo>
                        <a:pt x="649" y="0"/>
                      </a:moveTo>
                      <a:lnTo>
                        <a:pt x="716" y="0"/>
                      </a:lnTo>
                      <a:lnTo>
                        <a:pt x="779" y="2"/>
                      </a:lnTo>
                      <a:lnTo>
                        <a:pt x="842" y="5"/>
                      </a:lnTo>
                      <a:lnTo>
                        <a:pt x="902" y="9"/>
                      </a:lnTo>
                      <a:lnTo>
                        <a:pt x="959" y="14"/>
                      </a:lnTo>
                      <a:lnTo>
                        <a:pt x="1012" y="21"/>
                      </a:lnTo>
                      <a:lnTo>
                        <a:pt x="1062" y="28"/>
                      </a:lnTo>
                      <a:lnTo>
                        <a:pt x="1108" y="35"/>
                      </a:lnTo>
                      <a:lnTo>
                        <a:pt x="1149" y="45"/>
                      </a:lnTo>
                      <a:lnTo>
                        <a:pt x="1187" y="54"/>
                      </a:lnTo>
                      <a:lnTo>
                        <a:pt x="1219" y="65"/>
                      </a:lnTo>
                      <a:lnTo>
                        <a:pt x="1247" y="75"/>
                      </a:lnTo>
                      <a:lnTo>
                        <a:pt x="1258" y="81"/>
                      </a:lnTo>
                      <a:lnTo>
                        <a:pt x="1269" y="87"/>
                      </a:lnTo>
                      <a:lnTo>
                        <a:pt x="1278" y="93"/>
                      </a:lnTo>
                      <a:lnTo>
                        <a:pt x="1285" y="99"/>
                      </a:lnTo>
                      <a:lnTo>
                        <a:pt x="1291" y="105"/>
                      </a:lnTo>
                      <a:lnTo>
                        <a:pt x="1294" y="111"/>
                      </a:lnTo>
                      <a:lnTo>
                        <a:pt x="1297" y="117"/>
                      </a:lnTo>
                      <a:lnTo>
                        <a:pt x="1298" y="124"/>
                      </a:lnTo>
                      <a:lnTo>
                        <a:pt x="1297" y="130"/>
                      </a:lnTo>
                      <a:lnTo>
                        <a:pt x="1294" y="137"/>
                      </a:lnTo>
                      <a:lnTo>
                        <a:pt x="1291" y="143"/>
                      </a:lnTo>
                      <a:lnTo>
                        <a:pt x="1285" y="148"/>
                      </a:lnTo>
                      <a:lnTo>
                        <a:pt x="1278" y="154"/>
                      </a:lnTo>
                      <a:lnTo>
                        <a:pt x="1269" y="160"/>
                      </a:lnTo>
                      <a:lnTo>
                        <a:pt x="1258" y="166"/>
                      </a:lnTo>
                      <a:lnTo>
                        <a:pt x="1247" y="172"/>
                      </a:lnTo>
                      <a:lnTo>
                        <a:pt x="1219" y="183"/>
                      </a:lnTo>
                      <a:lnTo>
                        <a:pt x="1187" y="193"/>
                      </a:lnTo>
                      <a:lnTo>
                        <a:pt x="1149" y="203"/>
                      </a:lnTo>
                      <a:lnTo>
                        <a:pt x="1108" y="211"/>
                      </a:lnTo>
                      <a:lnTo>
                        <a:pt x="1062" y="219"/>
                      </a:lnTo>
                      <a:lnTo>
                        <a:pt x="1012" y="226"/>
                      </a:lnTo>
                      <a:lnTo>
                        <a:pt x="959" y="233"/>
                      </a:lnTo>
                      <a:lnTo>
                        <a:pt x="902" y="238"/>
                      </a:lnTo>
                      <a:lnTo>
                        <a:pt x="842" y="242"/>
                      </a:lnTo>
                      <a:lnTo>
                        <a:pt x="779" y="245"/>
                      </a:lnTo>
                      <a:lnTo>
                        <a:pt x="716" y="247"/>
                      </a:lnTo>
                      <a:lnTo>
                        <a:pt x="649" y="247"/>
                      </a:lnTo>
                      <a:lnTo>
                        <a:pt x="583" y="247"/>
                      </a:lnTo>
                      <a:lnTo>
                        <a:pt x="518" y="245"/>
                      </a:lnTo>
                      <a:lnTo>
                        <a:pt x="456" y="242"/>
                      </a:lnTo>
                      <a:lnTo>
                        <a:pt x="396" y="238"/>
                      </a:lnTo>
                      <a:lnTo>
                        <a:pt x="340" y="233"/>
                      </a:lnTo>
                      <a:lnTo>
                        <a:pt x="287" y="226"/>
                      </a:lnTo>
                      <a:lnTo>
                        <a:pt x="236" y="219"/>
                      </a:lnTo>
                      <a:lnTo>
                        <a:pt x="190" y="211"/>
                      </a:lnTo>
                      <a:lnTo>
                        <a:pt x="149" y="203"/>
                      </a:lnTo>
                      <a:lnTo>
                        <a:pt x="111" y="193"/>
                      </a:lnTo>
                      <a:lnTo>
                        <a:pt x="78" y="183"/>
                      </a:lnTo>
                      <a:lnTo>
                        <a:pt x="51" y="172"/>
                      </a:lnTo>
                      <a:lnTo>
                        <a:pt x="39" y="166"/>
                      </a:lnTo>
                      <a:lnTo>
                        <a:pt x="30" y="160"/>
                      </a:lnTo>
                      <a:lnTo>
                        <a:pt x="20" y="154"/>
                      </a:lnTo>
                      <a:lnTo>
                        <a:pt x="13" y="148"/>
                      </a:lnTo>
                      <a:lnTo>
                        <a:pt x="7" y="143"/>
                      </a:lnTo>
                      <a:lnTo>
                        <a:pt x="4" y="137"/>
                      </a:lnTo>
                      <a:lnTo>
                        <a:pt x="2" y="130"/>
                      </a:lnTo>
                      <a:lnTo>
                        <a:pt x="0" y="124"/>
                      </a:lnTo>
                      <a:lnTo>
                        <a:pt x="2" y="117"/>
                      </a:lnTo>
                      <a:lnTo>
                        <a:pt x="4" y="111"/>
                      </a:lnTo>
                      <a:lnTo>
                        <a:pt x="7" y="105"/>
                      </a:lnTo>
                      <a:lnTo>
                        <a:pt x="13" y="99"/>
                      </a:lnTo>
                      <a:lnTo>
                        <a:pt x="20" y="93"/>
                      </a:lnTo>
                      <a:lnTo>
                        <a:pt x="30" y="87"/>
                      </a:lnTo>
                      <a:lnTo>
                        <a:pt x="39" y="81"/>
                      </a:lnTo>
                      <a:lnTo>
                        <a:pt x="51" y="75"/>
                      </a:lnTo>
                      <a:lnTo>
                        <a:pt x="78" y="65"/>
                      </a:lnTo>
                      <a:lnTo>
                        <a:pt x="111" y="54"/>
                      </a:lnTo>
                      <a:lnTo>
                        <a:pt x="149" y="45"/>
                      </a:lnTo>
                      <a:lnTo>
                        <a:pt x="190" y="35"/>
                      </a:lnTo>
                      <a:lnTo>
                        <a:pt x="236" y="28"/>
                      </a:lnTo>
                      <a:lnTo>
                        <a:pt x="287" y="21"/>
                      </a:lnTo>
                      <a:lnTo>
                        <a:pt x="340" y="14"/>
                      </a:lnTo>
                      <a:lnTo>
                        <a:pt x="396" y="9"/>
                      </a:lnTo>
                      <a:lnTo>
                        <a:pt x="456" y="5"/>
                      </a:lnTo>
                      <a:lnTo>
                        <a:pt x="518" y="2"/>
                      </a:lnTo>
                      <a:lnTo>
                        <a:pt x="583" y="0"/>
                      </a:lnTo>
                      <a:lnTo>
                        <a:pt x="649" y="0"/>
                      </a:lnTo>
                      <a:close/>
                    </a:path>
                  </a:pathLst>
                </a:custGeom>
                <a:solidFill>
                  <a:srgbClr val="4B4B4D"/>
                </a:solidFill>
                <a:ln>
                  <a:noFill/>
                </a:ln>
              </p:spPr>
              <p:txBody>
                <a:bodyPr spcFirstLastPara="1" wrap="square" lIns="91425" tIns="45700" rIns="91425" bIns="45700" anchor="t" anchorCtr="0">
                  <a:noAutofit/>
                </a:bodyPr>
                <a:lstStyle/>
                <a:p>
                  <a:pPr>
                    <a:buSzPts val="1400"/>
                  </a:pPr>
                  <a:endParaRPr sz="1400" dirty="0">
                    <a:latin typeface="Roboto" panose="02000000000000000000" pitchFamily="2" charset="0"/>
                    <a:ea typeface="Roboto" panose="02000000000000000000" pitchFamily="2" charset="0"/>
                    <a:cs typeface="Roboto" panose="02000000000000000000" pitchFamily="2" charset="0"/>
                  </a:endParaRPr>
                </a:p>
              </p:txBody>
            </p:sp>
          </p:grpSp>
        </p:grpSp>
        <p:sp>
          <p:nvSpPr>
            <p:cNvPr id="298" name="Google Shape;1834;p68">
              <a:extLst>
                <a:ext uri="{FF2B5EF4-FFF2-40B4-BE49-F238E27FC236}">
                  <a16:creationId xmlns:a16="http://schemas.microsoft.com/office/drawing/2014/main" id="{4F27D334-BDB2-BC3A-98E8-FEECE9EEDA55}"/>
                </a:ext>
              </a:extLst>
            </p:cNvPr>
            <p:cNvSpPr txBox="1"/>
            <p:nvPr/>
          </p:nvSpPr>
          <p:spPr>
            <a:xfrm>
              <a:off x="2866068" y="5485704"/>
              <a:ext cx="129999" cy="64896"/>
            </a:xfrm>
            <a:prstGeom prst="rect">
              <a:avLst/>
            </a:prstGeom>
            <a:noFill/>
            <a:ln>
              <a:noFill/>
            </a:ln>
          </p:spPr>
          <p:txBody>
            <a:bodyPr spcFirstLastPara="1" wrap="square" lIns="0" tIns="0" rIns="0" bIns="0" anchor="ctr" anchorCtr="0">
              <a:spAutoFit/>
            </a:bodyPr>
            <a:lstStyle/>
            <a:p>
              <a:pPr>
                <a:buSzPts val="300"/>
              </a:pPr>
              <a:r>
                <a:rPr lang="en-US" sz="300" b="1">
                  <a:solidFill>
                    <a:srgbClr val="3F3F3F"/>
                  </a:solidFill>
                  <a:latin typeface="Roboto"/>
                  <a:ea typeface="Roboto"/>
                  <a:cs typeface="Roboto"/>
                  <a:sym typeface="Roboto"/>
                </a:rPr>
                <a:t>WN</a:t>
              </a:r>
              <a:endParaRPr sz="300" b="1">
                <a:solidFill>
                  <a:srgbClr val="3F3F3F"/>
                </a:solidFill>
                <a:latin typeface="Roboto"/>
                <a:ea typeface="Roboto"/>
                <a:cs typeface="Roboto"/>
                <a:sym typeface="Roboto"/>
              </a:endParaRPr>
            </a:p>
          </p:txBody>
        </p:sp>
      </p:grpSp>
      <p:grpSp>
        <p:nvGrpSpPr>
          <p:cNvPr id="6" name="Group 5">
            <a:extLst>
              <a:ext uri="{FF2B5EF4-FFF2-40B4-BE49-F238E27FC236}">
                <a16:creationId xmlns:a16="http://schemas.microsoft.com/office/drawing/2014/main" id="{C67CF870-22EE-A633-7AEA-423A6328F1D0}"/>
              </a:ext>
            </a:extLst>
          </p:cNvPr>
          <p:cNvGrpSpPr/>
          <p:nvPr/>
        </p:nvGrpSpPr>
        <p:grpSpPr>
          <a:xfrm>
            <a:off x="5360740" y="881646"/>
            <a:ext cx="1453985" cy="3832535"/>
            <a:chOff x="5360738" y="881644"/>
            <a:chExt cx="1453985" cy="3832535"/>
          </a:xfrm>
        </p:grpSpPr>
        <p:sp>
          <p:nvSpPr>
            <p:cNvPr id="54" name="Google Shape;1584;p68">
              <a:extLst>
                <a:ext uri="{FF2B5EF4-FFF2-40B4-BE49-F238E27FC236}">
                  <a16:creationId xmlns:a16="http://schemas.microsoft.com/office/drawing/2014/main" id="{2783E34B-28EF-F0AE-16EB-60D0815B9E81}"/>
                </a:ext>
              </a:extLst>
            </p:cNvPr>
            <p:cNvSpPr/>
            <p:nvPr/>
          </p:nvSpPr>
          <p:spPr>
            <a:xfrm>
              <a:off x="5421566" y="1203650"/>
              <a:ext cx="1332328" cy="2578182"/>
            </a:xfrm>
            <a:prstGeom prst="rect">
              <a:avLst/>
            </a:prstGeom>
            <a:gradFill>
              <a:gsLst>
                <a:gs pos="0">
                  <a:srgbClr val="BFBFBF"/>
                </a:gs>
                <a:gs pos="100000">
                  <a:srgbClr val="7F7F7F"/>
                </a:gs>
              </a:gsLst>
              <a:path path="circle">
                <a:fillToRect l="50000" t="50000" r="50000" b="50000"/>
              </a:path>
              <a:tileRect/>
            </a:gradFill>
            <a:ln>
              <a:noFill/>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grpSp>
          <p:nvGrpSpPr>
            <p:cNvPr id="5" name="Group 4">
              <a:extLst>
                <a:ext uri="{FF2B5EF4-FFF2-40B4-BE49-F238E27FC236}">
                  <a16:creationId xmlns:a16="http://schemas.microsoft.com/office/drawing/2014/main" id="{E97932AE-217E-0BD3-09FD-E1424C4999F5}"/>
                </a:ext>
              </a:extLst>
            </p:cNvPr>
            <p:cNvGrpSpPr/>
            <p:nvPr/>
          </p:nvGrpSpPr>
          <p:grpSpPr>
            <a:xfrm>
              <a:off x="5360738" y="881644"/>
              <a:ext cx="1453985" cy="3832535"/>
              <a:chOff x="5360738" y="881644"/>
              <a:chExt cx="1453985" cy="3832535"/>
            </a:xfrm>
          </p:grpSpPr>
          <p:sp>
            <p:nvSpPr>
              <p:cNvPr id="53" name="Google Shape;1583;p68">
                <a:extLst>
                  <a:ext uri="{FF2B5EF4-FFF2-40B4-BE49-F238E27FC236}">
                    <a16:creationId xmlns:a16="http://schemas.microsoft.com/office/drawing/2014/main" id="{FC39265E-9C07-4303-0779-B2D8D1B2F4B7}"/>
                  </a:ext>
                </a:extLst>
              </p:cNvPr>
              <p:cNvSpPr/>
              <p:nvPr/>
            </p:nvSpPr>
            <p:spPr>
              <a:xfrm>
                <a:off x="5360738" y="1143952"/>
                <a:ext cx="1453985" cy="3570227"/>
              </a:xfrm>
              <a:prstGeom prst="round2SameRect">
                <a:avLst>
                  <a:gd name="adj1" fmla="val 0"/>
                  <a:gd name="adj2" fmla="val 0"/>
                </a:avLst>
              </a:prstGeom>
              <a:solidFill>
                <a:srgbClr val="D8E2F3">
                  <a:alpha val="23529"/>
                </a:srgbClr>
              </a:solidFill>
              <a:ln w="12700" cap="flat" cmpd="sng">
                <a:solidFill>
                  <a:srgbClr val="2D75B6"/>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sz="14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sp>
            <p:nvSpPr>
              <p:cNvPr id="153" name="Google Shape;1709;p68">
                <a:extLst>
                  <a:ext uri="{FF2B5EF4-FFF2-40B4-BE49-F238E27FC236}">
                    <a16:creationId xmlns:a16="http://schemas.microsoft.com/office/drawing/2014/main" id="{75C3A600-B90C-BF5D-6FE5-BAFEC427B929}"/>
                  </a:ext>
                </a:extLst>
              </p:cNvPr>
              <p:cNvSpPr/>
              <p:nvPr/>
            </p:nvSpPr>
            <p:spPr>
              <a:xfrm>
                <a:off x="5360738" y="881644"/>
                <a:ext cx="1453985" cy="262308"/>
              </a:xfrm>
              <a:prstGeom prst="round2SameRect">
                <a:avLst>
                  <a:gd name="adj1" fmla="val 21992"/>
                  <a:gd name="adj2" fmla="val 0"/>
                </a:avLst>
              </a:prstGeom>
              <a:solidFill>
                <a:srgbClr val="2D75B6"/>
              </a:solidFill>
              <a:ln>
                <a:noFill/>
              </a:ln>
            </p:spPr>
            <p:txBody>
              <a:bodyPr spcFirstLastPara="1" wrap="square" lIns="72000" tIns="36000" rIns="72000" bIns="36000" anchor="ctr" anchorCtr="0">
                <a:noAutofit/>
              </a:bodyPr>
              <a:lstStyle/>
              <a:p>
                <a:pPr algn="ctr">
                  <a:lnSpc>
                    <a:spcPct val="90000"/>
                  </a:lnSpc>
                  <a:buSzPts val="900"/>
                </a:pPr>
                <a:r>
                  <a:rPr lang="en-US" sz="900" b="1" dirty="0">
                    <a:solidFill>
                      <a:schemeClr val="lt1"/>
                    </a:solidFill>
                    <a:latin typeface="Roboto"/>
                    <a:ea typeface="Roboto"/>
                    <a:cs typeface="Roboto"/>
                    <a:sym typeface="Roboto"/>
                  </a:rPr>
                  <a:t>SUBMIT HOST</a:t>
                </a:r>
                <a:endParaRPr sz="1400" dirty="0">
                  <a:latin typeface="Roboto" panose="02000000000000000000" pitchFamily="2" charset="0"/>
                  <a:ea typeface="Roboto" panose="02000000000000000000" pitchFamily="2" charset="0"/>
                  <a:cs typeface="Roboto" panose="02000000000000000000" pitchFamily="2" charset="0"/>
                </a:endParaRPr>
              </a:p>
            </p:txBody>
          </p:sp>
        </p:grpSp>
        <p:sp>
          <p:nvSpPr>
            <p:cNvPr id="154" name="Google Shape;1710;p68">
              <a:extLst>
                <a:ext uri="{FF2B5EF4-FFF2-40B4-BE49-F238E27FC236}">
                  <a16:creationId xmlns:a16="http://schemas.microsoft.com/office/drawing/2014/main" id="{FAFD8FD4-FE28-2B9D-D1AC-5AED36DCF7C6}"/>
                </a:ext>
              </a:extLst>
            </p:cNvPr>
            <p:cNvSpPr txBox="1"/>
            <p:nvPr/>
          </p:nvSpPr>
          <p:spPr>
            <a:xfrm>
              <a:off x="5824237" y="1297340"/>
              <a:ext cx="526987"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F.in</a:t>
              </a:r>
              <a:endParaRPr sz="900" b="1">
                <a:solidFill>
                  <a:srgbClr val="3F3F3F"/>
                </a:solidFill>
                <a:latin typeface="Roboto"/>
                <a:ea typeface="Roboto"/>
                <a:cs typeface="Roboto"/>
                <a:sym typeface="Roboto"/>
              </a:endParaRPr>
            </a:p>
          </p:txBody>
        </p:sp>
        <p:sp>
          <p:nvSpPr>
            <p:cNvPr id="155" name="Google Shape;1711;p68">
              <a:extLst>
                <a:ext uri="{FF2B5EF4-FFF2-40B4-BE49-F238E27FC236}">
                  <a16:creationId xmlns:a16="http://schemas.microsoft.com/office/drawing/2014/main" id="{D5D954B7-8134-A754-67EA-D910689CC6AD}"/>
                </a:ext>
              </a:extLst>
            </p:cNvPr>
            <p:cNvSpPr/>
            <p:nvPr/>
          </p:nvSpPr>
          <p:spPr>
            <a:xfrm>
              <a:off x="5956019" y="1823472"/>
              <a:ext cx="266000" cy="266000"/>
            </a:xfrm>
            <a:prstGeom prst="ellipse">
              <a:avLst/>
            </a:prstGeom>
            <a:solidFill>
              <a:srgbClr val="F16D19"/>
            </a:solidFill>
            <a:ln>
              <a:noFill/>
            </a:ln>
          </p:spPr>
          <p:txBody>
            <a:bodyPr spcFirstLastPara="1" wrap="square" lIns="0" tIns="45700" rIns="0" bIns="45700" anchor="ctr" anchorCtr="0">
              <a:noAutofit/>
            </a:bodyPr>
            <a:lstStyle/>
            <a:p>
              <a:pPr algn="ctr">
                <a:buSzPts val="800"/>
              </a:pPr>
              <a:r>
                <a:rPr lang="en-US" sz="800" b="1" dirty="0">
                  <a:solidFill>
                    <a:schemeClr val="lt1"/>
                  </a:solidFill>
                  <a:latin typeface="Roboto"/>
                  <a:ea typeface="Roboto"/>
                  <a:cs typeface="Roboto"/>
                  <a:sym typeface="Roboto"/>
                </a:rPr>
                <a:t>T1</a:t>
              </a: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56" name="Google Shape;1712;p68">
              <a:extLst>
                <a:ext uri="{FF2B5EF4-FFF2-40B4-BE49-F238E27FC236}">
                  <a16:creationId xmlns:a16="http://schemas.microsoft.com/office/drawing/2014/main" id="{02AAC25F-6061-BF7B-30EC-BFB2AA5B3980}"/>
                </a:ext>
              </a:extLst>
            </p:cNvPr>
            <p:cNvSpPr txBox="1"/>
            <p:nvPr/>
          </p:nvSpPr>
          <p:spPr>
            <a:xfrm>
              <a:off x="5824237" y="2364757"/>
              <a:ext cx="526987"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F.int</a:t>
              </a:r>
              <a:endParaRPr sz="900" b="1">
                <a:solidFill>
                  <a:srgbClr val="3F3F3F"/>
                </a:solidFill>
                <a:latin typeface="Roboto"/>
                <a:ea typeface="Roboto"/>
                <a:cs typeface="Roboto"/>
                <a:sym typeface="Roboto"/>
              </a:endParaRPr>
            </a:p>
          </p:txBody>
        </p:sp>
        <p:sp>
          <p:nvSpPr>
            <p:cNvPr id="157" name="Google Shape;1713;p68">
              <a:extLst>
                <a:ext uri="{FF2B5EF4-FFF2-40B4-BE49-F238E27FC236}">
                  <a16:creationId xmlns:a16="http://schemas.microsoft.com/office/drawing/2014/main" id="{A58CF815-09DC-2E13-1168-9AD9E688EA71}"/>
                </a:ext>
              </a:extLst>
            </p:cNvPr>
            <p:cNvSpPr/>
            <p:nvPr/>
          </p:nvSpPr>
          <p:spPr>
            <a:xfrm>
              <a:off x="5956019" y="2890887"/>
              <a:ext cx="266000" cy="266000"/>
            </a:xfrm>
            <a:prstGeom prst="ellipse">
              <a:avLst/>
            </a:prstGeom>
            <a:solidFill>
              <a:srgbClr val="F16D19"/>
            </a:solidFill>
            <a:ln>
              <a:noFill/>
            </a:ln>
          </p:spPr>
          <p:txBody>
            <a:bodyPr spcFirstLastPara="1" wrap="square" lIns="0" tIns="45700" rIns="0" bIns="45700" anchor="ctr" anchorCtr="0">
              <a:noAutofit/>
            </a:bodyPr>
            <a:lstStyle/>
            <a:p>
              <a:pPr algn="ctr">
                <a:buSzPts val="800"/>
              </a:pPr>
              <a:r>
                <a:rPr lang="en-US" sz="800" b="1" dirty="0">
                  <a:solidFill>
                    <a:schemeClr val="lt1"/>
                  </a:solidFill>
                  <a:latin typeface="Roboto"/>
                  <a:ea typeface="Roboto"/>
                  <a:cs typeface="Roboto"/>
                  <a:sym typeface="Roboto"/>
                </a:rPr>
                <a:t>T2</a:t>
              </a: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158" name="Google Shape;1714;p68">
              <a:extLst>
                <a:ext uri="{FF2B5EF4-FFF2-40B4-BE49-F238E27FC236}">
                  <a16:creationId xmlns:a16="http://schemas.microsoft.com/office/drawing/2014/main" id="{5C41C827-E99D-3D6C-26C8-79B2A21D2B66}"/>
                </a:ext>
              </a:extLst>
            </p:cNvPr>
            <p:cNvSpPr txBox="1"/>
            <p:nvPr/>
          </p:nvSpPr>
          <p:spPr>
            <a:xfrm>
              <a:off x="5824237" y="3432174"/>
              <a:ext cx="526987" cy="250843"/>
            </a:xfrm>
            <a:prstGeom prst="rect">
              <a:avLst/>
            </a:prstGeom>
            <a:solidFill>
              <a:srgbClr val="BBD6EE"/>
            </a:solidFill>
            <a:ln>
              <a:noFill/>
            </a:ln>
          </p:spPr>
          <p:txBody>
            <a:bodyPr spcFirstLastPara="1" wrap="square" lIns="0" tIns="0" rIns="0" bIns="0" anchor="ctr" anchorCtr="0">
              <a:noAutofit/>
            </a:bodyPr>
            <a:lstStyle/>
            <a:p>
              <a:pPr algn="ctr">
                <a:buSzPts val="900"/>
              </a:pPr>
              <a:r>
                <a:rPr lang="en-US" sz="900" b="1">
                  <a:solidFill>
                    <a:srgbClr val="3F3F3F"/>
                  </a:solidFill>
                  <a:latin typeface="Roboto"/>
                  <a:ea typeface="Roboto"/>
                  <a:cs typeface="Roboto"/>
                  <a:sym typeface="Roboto"/>
                </a:rPr>
                <a:t>F.out</a:t>
              </a:r>
              <a:endParaRPr sz="900" b="1">
                <a:solidFill>
                  <a:srgbClr val="3F3F3F"/>
                </a:solidFill>
                <a:latin typeface="Roboto"/>
                <a:ea typeface="Roboto"/>
                <a:cs typeface="Roboto"/>
                <a:sym typeface="Roboto"/>
              </a:endParaRPr>
            </a:p>
          </p:txBody>
        </p:sp>
        <p:cxnSp>
          <p:nvCxnSpPr>
            <p:cNvPr id="159" name="Google Shape;1715;p68">
              <a:extLst>
                <a:ext uri="{FF2B5EF4-FFF2-40B4-BE49-F238E27FC236}">
                  <a16:creationId xmlns:a16="http://schemas.microsoft.com/office/drawing/2014/main" id="{C88A4D83-0E72-519A-A959-63DEF94C7C80}"/>
                </a:ext>
              </a:extLst>
            </p:cNvPr>
            <p:cNvCxnSpPr/>
            <p:nvPr/>
          </p:nvCxnSpPr>
          <p:spPr>
            <a:xfrm>
              <a:off x="6087730" y="1587992"/>
              <a:ext cx="0" cy="167738"/>
            </a:xfrm>
            <a:prstGeom prst="straightConnector1">
              <a:avLst/>
            </a:prstGeom>
            <a:noFill/>
            <a:ln w="12700" cap="flat" cmpd="sng">
              <a:solidFill>
                <a:srgbClr val="3F3F3F"/>
              </a:solidFill>
              <a:prstDash val="solid"/>
              <a:round/>
              <a:headEnd type="none" w="sm" len="sm"/>
              <a:tailEnd type="triangle" w="med" len="med"/>
            </a:ln>
          </p:spPr>
        </p:cxnSp>
        <p:cxnSp>
          <p:nvCxnSpPr>
            <p:cNvPr id="160" name="Google Shape;1716;p68">
              <a:extLst>
                <a:ext uri="{FF2B5EF4-FFF2-40B4-BE49-F238E27FC236}">
                  <a16:creationId xmlns:a16="http://schemas.microsoft.com/office/drawing/2014/main" id="{9591C936-F353-7218-DB80-E89E249CF06A}"/>
                </a:ext>
              </a:extLst>
            </p:cNvPr>
            <p:cNvCxnSpPr/>
            <p:nvPr/>
          </p:nvCxnSpPr>
          <p:spPr>
            <a:xfrm>
              <a:off x="6087730" y="2157209"/>
              <a:ext cx="0" cy="167739"/>
            </a:xfrm>
            <a:prstGeom prst="straightConnector1">
              <a:avLst/>
            </a:prstGeom>
            <a:noFill/>
            <a:ln w="12700" cap="flat" cmpd="sng">
              <a:solidFill>
                <a:srgbClr val="3F3F3F"/>
              </a:solidFill>
              <a:prstDash val="solid"/>
              <a:round/>
              <a:headEnd type="none" w="sm" len="sm"/>
              <a:tailEnd type="triangle" w="med" len="med"/>
            </a:ln>
          </p:spPr>
        </p:cxnSp>
        <p:cxnSp>
          <p:nvCxnSpPr>
            <p:cNvPr id="161" name="Google Shape;1717;p68">
              <a:extLst>
                <a:ext uri="{FF2B5EF4-FFF2-40B4-BE49-F238E27FC236}">
                  <a16:creationId xmlns:a16="http://schemas.microsoft.com/office/drawing/2014/main" id="{4C91D654-7D47-3596-356F-E03C2B6BC6EA}"/>
                </a:ext>
              </a:extLst>
            </p:cNvPr>
            <p:cNvCxnSpPr/>
            <p:nvPr/>
          </p:nvCxnSpPr>
          <p:spPr>
            <a:xfrm>
              <a:off x="6087730" y="2655409"/>
              <a:ext cx="0" cy="167738"/>
            </a:xfrm>
            <a:prstGeom prst="straightConnector1">
              <a:avLst/>
            </a:prstGeom>
            <a:noFill/>
            <a:ln w="12700" cap="flat" cmpd="sng">
              <a:solidFill>
                <a:srgbClr val="3F3F3F"/>
              </a:solidFill>
              <a:prstDash val="solid"/>
              <a:round/>
              <a:headEnd type="none" w="sm" len="sm"/>
              <a:tailEnd type="triangle" w="med" len="med"/>
            </a:ln>
          </p:spPr>
        </p:cxnSp>
        <p:cxnSp>
          <p:nvCxnSpPr>
            <p:cNvPr id="162" name="Google Shape;1718;p68">
              <a:extLst>
                <a:ext uri="{FF2B5EF4-FFF2-40B4-BE49-F238E27FC236}">
                  <a16:creationId xmlns:a16="http://schemas.microsoft.com/office/drawing/2014/main" id="{B8F6DFF7-2108-749E-CCDD-5F4FC9D1E819}"/>
                </a:ext>
              </a:extLst>
            </p:cNvPr>
            <p:cNvCxnSpPr/>
            <p:nvPr/>
          </p:nvCxnSpPr>
          <p:spPr>
            <a:xfrm>
              <a:off x="6087730" y="3224626"/>
              <a:ext cx="0" cy="167739"/>
            </a:xfrm>
            <a:prstGeom prst="straightConnector1">
              <a:avLst/>
            </a:prstGeom>
            <a:noFill/>
            <a:ln w="12700" cap="flat" cmpd="sng">
              <a:solidFill>
                <a:srgbClr val="3F3F3F"/>
              </a:solidFill>
              <a:prstDash val="solid"/>
              <a:round/>
              <a:headEnd type="none" w="sm" len="sm"/>
              <a:tailEnd type="triangle" w="med" len="med"/>
            </a:ln>
          </p:spPr>
        </p:cxnSp>
        <p:cxnSp>
          <p:nvCxnSpPr>
            <p:cNvPr id="163" name="Google Shape;1719;p68">
              <a:extLst>
                <a:ext uri="{FF2B5EF4-FFF2-40B4-BE49-F238E27FC236}">
                  <a16:creationId xmlns:a16="http://schemas.microsoft.com/office/drawing/2014/main" id="{D0608680-2FF7-ACB8-3035-32C9B5C8E641}"/>
                </a:ext>
              </a:extLst>
            </p:cNvPr>
            <p:cNvCxnSpPr/>
            <p:nvPr/>
          </p:nvCxnSpPr>
          <p:spPr>
            <a:xfrm>
              <a:off x="6087731" y="3781832"/>
              <a:ext cx="1" cy="247640"/>
            </a:xfrm>
            <a:prstGeom prst="straightConnector1">
              <a:avLst/>
            </a:prstGeom>
            <a:noFill/>
            <a:ln w="25400" cap="flat" cmpd="sng">
              <a:solidFill>
                <a:srgbClr val="3F3F3F"/>
              </a:solidFill>
              <a:prstDash val="solid"/>
              <a:round/>
              <a:headEnd type="none" w="sm" len="sm"/>
              <a:tailEnd type="triangle" w="lg" len="lg"/>
            </a:ln>
          </p:spPr>
        </p:cxnSp>
        <p:pic>
          <p:nvPicPr>
            <p:cNvPr id="324" name="Google Shape;1835;p68">
              <a:extLst>
                <a:ext uri="{FF2B5EF4-FFF2-40B4-BE49-F238E27FC236}">
                  <a16:creationId xmlns:a16="http://schemas.microsoft.com/office/drawing/2014/main" id="{ED149E55-1458-A7E4-99F3-8D478A7F60FE}"/>
                </a:ext>
              </a:extLst>
            </p:cNvPr>
            <p:cNvPicPr preferRelativeResize="0"/>
            <p:nvPr/>
          </p:nvPicPr>
          <p:blipFill rotWithShape="1">
            <a:blip r:embed="rId3">
              <a:alphaModFix/>
            </a:blip>
            <a:srcRect/>
            <a:stretch/>
          </p:blipFill>
          <p:spPr>
            <a:xfrm>
              <a:off x="5770230" y="4111356"/>
              <a:ext cx="635000" cy="531196"/>
            </a:xfrm>
            <a:prstGeom prst="rect">
              <a:avLst/>
            </a:prstGeom>
            <a:noFill/>
            <a:ln>
              <a:noFill/>
            </a:ln>
          </p:spPr>
        </p:pic>
      </p:grpSp>
      <p:cxnSp>
        <p:nvCxnSpPr>
          <p:cNvPr id="325" name="Google Shape;1836;p68">
            <a:extLst>
              <a:ext uri="{FF2B5EF4-FFF2-40B4-BE49-F238E27FC236}">
                <a16:creationId xmlns:a16="http://schemas.microsoft.com/office/drawing/2014/main" id="{F7B1F222-E7CD-7FBD-A3D6-CA8846644688}"/>
              </a:ext>
            </a:extLst>
          </p:cNvPr>
          <p:cNvCxnSpPr/>
          <p:nvPr/>
        </p:nvCxnSpPr>
        <p:spPr>
          <a:xfrm>
            <a:off x="7461759" y="2804973"/>
            <a:ext cx="2771540" cy="0"/>
          </a:xfrm>
          <a:prstGeom prst="straightConnector1">
            <a:avLst/>
          </a:prstGeom>
          <a:noFill/>
          <a:ln w="12700" cap="flat" cmpd="sng">
            <a:solidFill>
              <a:schemeClr val="accent6"/>
            </a:solidFill>
            <a:prstDash val="lgDash"/>
            <a:round/>
            <a:headEnd type="none" w="sm" len="sm"/>
            <a:tailEnd type="none" w="sm" len="sm"/>
          </a:ln>
        </p:spPr>
      </p:cxnSp>
      <p:cxnSp>
        <p:nvCxnSpPr>
          <p:cNvPr id="326" name="Google Shape;262;p10">
            <a:extLst>
              <a:ext uri="{FF2B5EF4-FFF2-40B4-BE49-F238E27FC236}">
                <a16:creationId xmlns:a16="http://schemas.microsoft.com/office/drawing/2014/main" id="{A1254B4B-2F5C-CAF4-EF6D-A931FF0A6CC4}"/>
              </a:ext>
            </a:extLst>
          </p:cNvPr>
          <p:cNvCxnSpPr/>
          <p:nvPr/>
        </p:nvCxnSpPr>
        <p:spPr>
          <a:xfrm>
            <a:off x="1282273" y="5953991"/>
            <a:ext cx="3645329" cy="0"/>
          </a:xfrm>
          <a:prstGeom prst="straightConnector1">
            <a:avLst/>
          </a:prstGeom>
          <a:noFill/>
          <a:ln w="9525" cap="flat" cmpd="sng">
            <a:solidFill>
              <a:srgbClr val="74CA21"/>
            </a:solidFill>
            <a:prstDash val="dash"/>
            <a:miter lim="800000"/>
            <a:headEnd type="none" w="sm" len="sm"/>
            <a:tailEnd type="none" w="sm" len="sm"/>
          </a:ln>
        </p:spPr>
      </p:cxnSp>
      <p:sp>
        <p:nvSpPr>
          <p:cNvPr id="328" name="Google Shape;259;p10">
            <a:extLst>
              <a:ext uri="{FF2B5EF4-FFF2-40B4-BE49-F238E27FC236}">
                <a16:creationId xmlns:a16="http://schemas.microsoft.com/office/drawing/2014/main" id="{A96B979B-57A1-0B19-37A5-A65C79A73705}"/>
              </a:ext>
            </a:extLst>
          </p:cNvPr>
          <p:cNvSpPr/>
          <p:nvPr/>
        </p:nvSpPr>
        <p:spPr>
          <a:xfrm>
            <a:off x="1205621" y="5998829"/>
            <a:ext cx="7246747" cy="318924"/>
          </a:xfrm>
          <a:prstGeom prst="rect">
            <a:avLst/>
          </a:prstGeom>
          <a:noFill/>
          <a:ln>
            <a:noFill/>
          </a:ln>
        </p:spPr>
        <p:txBody>
          <a:bodyPr spcFirstLastPara="1" wrap="square" lIns="72000" tIns="36000" rIns="72000" bIns="36000" anchor="t" anchorCtr="0">
            <a:spAutoFit/>
          </a:bodyPr>
          <a:lstStyle/>
          <a:p>
            <a:pPr>
              <a:buSzPts val="1600"/>
            </a:pPr>
            <a:r>
              <a:rPr lang="en-US" sz="1600" b="1" dirty="0">
                <a:solidFill>
                  <a:srgbClr val="365CAA"/>
                </a:solidFill>
                <a:latin typeface="Roboto"/>
                <a:ea typeface="Roboto"/>
                <a:cs typeface="Roboto"/>
                <a:sym typeface="Roboto"/>
              </a:rPr>
              <a:t>Can leverage distributed and heterogeneous CI</a:t>
            </a:r>
            <a:endParaRPr sz="1400" dirty="0">
              <a:latin typeface="Roboto" panose="02000000000000000000" pitchFamily="2" charset="0"/>
              <a:ea typeface="Roboto" panose="02000000000000000000" pitchFamily="2" charset="0"/>
              <a:cs typeface="Roboto" panose="02000000000000000000" pitchFamily="2" charset="0"/>
            </a:endParaRPr>
          </a:p>
        </p:txBody>
      </p:sp>
      <p:sp>
        <p:nvSpPr>
          <p:cNvPr id="329" name="Google Shape;293;p10">
            <a:extLst>
              <a:ext uri="{FF2B5EF4-FFF2-40B4-BE49-F238E27FC236}">
                <a16:creationId xmlns:a16="http://schemas.microsoft.com/office/drawing/2014/main" id="{BBAC9152-6FE2-0115-B8EA-A808DE831082}"/>
              </a:ext>
            </a:extLst>
          </p:cNvPr>
          <p:cNvSpPr/>
          <p:nvPr/>
        </p:nvSpPr>
        <p:spPr>
          <a:xfrm flipH="1">
            <a:off x="1042325" y="6104993"/>
            <a:ext cx="109155" cy="109155"/>
          </a:xfrm>
          <a:prstGeom prst="rtTriangle">
            <a:avLst/>
          </a:prstGeom>
          <a:solidFill>
            <a:srgbClr val="BA083A"/>
          </a:solidFill>
          <a:ln>
            <a:noFill/>
          </a:ln>
        </p:spPr>
        <p:txBody>
          <a:bodyPr spcFirstLastPara="1" wrap="square" lIns="91425" tIns="45700" rIns="91425" bIns="45700" anchor="ctr" anchorCtr="0">
            <a:noAutofit/>
          </a:bodyPr>
          <a:lstStyle/>
          <a:p>
            <a:pPr algn="ctr">
              <a:buSzPts val="1800"/>
            </a:pPr>
            <a:endParaRPr>
              <a:solidFill>
                <a:schemeClr val="lt1"/>
              </a:solidFill>
              <a:latin typeface="Roboto Light"/>
              <a:ea typeface="Roboto Light"/>
              <a:cs typeface="Roboto Light"/>
              <a:sym typeface="Roboto Light"/>
            </a:endParaRPr>
          </a:p>
        </p:txBody>
      </p:sp>
      <p:sp>
        <p:nvSpPr>
          <p:cNvPr id="330" name="Google Shape;1323;p14">
            <a:extLst>
              <a:ext uri="{FF2B5EF4-FFF2-40B4-BE49-F238E27FC236}">
                <a16:creationId xmlns:a16="http://schemas.microsoft.com/office/drawing/2014/main" id="{8B279CEC-2CA5-0895-AFF6-EE47F5086EDD}"/>
              </a:ext>
            </a:extLst>
          </p:cNvPr>
          <p:cNvSpPr/>
          <p:nvPr/>
        </p:nvSpPr>
        <p:spPr>
          <a:xfrm>
            <a:off x="2369202" y="115146"/>
            <a:ext cx="5649591" cy="584735"/>
          </a:xfrm>
          <a:prstGeom prst="rect">
            <a:avLst/>
          </a:prstGeom>
          <a:noFill/>
          <a:ln>
            <a:noFill/>
          </a:ln>
        </p:spPr>
        <p:txBody>
          <a:bodyPr spcFirstLastPara="1" wrap="square" lIns="91425" tIns="45700" rIns="91425" bIns="45700" anchor="ctr" anchorCtr="0">
            <a:spAutoFit/>
          </a:bodyPr>
          <a:lstStyle/>
          <a:p>
            <a:pPr>
              <a:buSzPts val="2000"/>
            </a:pPr>
            <a:r>
              <a:rPr lang="en-US" sz="3200" b="1" dirty="0">
                <a:solidFill>
                  <a:srgbClr val="045A76"/>
                </a:solidFill>
                <a:latin typeface="Roboto"/>
                <a:ea typeface="Roboto"/>
                <a:cs typeface="Roboto"/>
                <a:sym typeface="Roboto"/>
              </a:rPr>
              <a:t>Submit locally, run globally </a:t>
            </a:r>
            <a:endParaRPr sz="3200" b="1" dirty="0">
              <a:solidFill>
                <a:srgbClr val="045A76"/>
              </a:solidFill>
              <a:latin typeface="Roboto"/>
              <a:ea typeface="Roboto"/>
              <a:cs typeface="Roboto"/>
              <a:sym typeface="Roboto"/>
            </a:endParaRPr>
          </a:p>
        </p:txBody>
      </p:sp>
      <p:sp>
        <p:nvSpPr>
          <p:cNvPr id="2" name="Rounded Rectangle 1">
            <a:extLst>
              <a:ext uri="{FF2B5EF4-FFF2-40B4-BE49-F238E27FC236}">
                <a16:creationId xmlns:a16="http://schemas.microsoft.com/office/drawing/2014/main" id="{B4034110-613F-65F7-70D8-C451AB8043B0}"/>
              </a:ext>
            </a:extLst>
          </p:cNvPr>
          <p:cNvSpPr/>
          <p:nvPr/>
        </p:nvSpPr>
        <p:spPr>
          <a:xfrm>
            <a:off x="7203129" y="2779160"/>
            <a:ext cx="4887572" cy="2133499"/>
          </a:xfrm>
          <a:prstGeom prst="roundRect">
            <a:avLst/>
          </a:prstGeom>
          <a:noFill/>
          <a:ln>
            <a:solidFill>
              <a:srgbClr val="009EB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Google Shape;147;p4">
            <a:extLst>
              <a:ext uri="{FF2B5EF4-FFF2-40B4-BE49-F238E27FC236}">
                <a16:creationId xmlns:a16="http://schemas.microsoft.com/office/drawing/2014/main" id="{4C1CA384-5624-FC90-FB0F-29FD774295B4}"/>
              </a:ext>
            </a:extLst>
          </p:cNvPr>
          <p:cNvPicPr preferRelativeResize="0">
            <a:picLocks noChangeAspect="1"/>
          </p:cNvPicPr>
          <p:nvPr/>
        </p:nvPicPr>
        <p:blipFill rotWithShape="1">
          <a:blip r:embed="rId3">
            <a:alphaModFix/>
          </a:blip>
          <a:srcRect/>
          <a:stretch/>
        </p:blipFill>
        <p:spPr>
          <a:xfrm>
            <a:off x="10801074" y="184504"/>
            <a:ext cx="1092948" cy="914283"/>
          </a:xfrm>
          <a:prstGeom prst="rect">
            <a:avLst/>
          </a:prstGeom>
          <a:noFill/>
          <a:ln>
            <a:noFill/>
          </a:ln>
        </p:spPr>
      </p:pic>
      <p:pic>
        <p:nvPicPr>
          <p:cNvPr id="9" name="Picture 8" descr="A logo of a company&#10;&#10;Description automatically generated">
            <a:extLst>
              <a:ext uri="{FF2B5EF4-FFF2-40B4-BE49-F238E27FC236}">
                <a16:creationId xmlns:a16="http://schemas.microsoft.com/office/drawing/2014/main" id="{6834FE59-8C0B-FCDF-C4B9-151E3C39E697}"/>
              </a:ext>
            </a:extLst>
          </p:cNvPr>
          <p:cNvPicPr>
            <a:picLocks noChangeAspect="1"/>
          </p:cNvPicPr>
          <p:nvPr/>
        </p:nvPicPr>
        <p:blipFill>
          <a:blip r:embed="rId4"/>
          <a:stretch>
            <a:fillRect/>
          </a:stretch>
        </p:blipFill>
        <p:spPr>
          <a:xfrm>
            <a:off x="10381558" y="6078572"/>
            <a:ext cx="1810442" cy="810026"/>
          </a:xfrm>
          <a:prstGeom prst="rect">
            <a:avLst/>
          </a:prstGeom>
        </p:spPr>
      </p:pic>
      <p:pic>
        <p:nvPicPr>
          <p:cNvPr id="4" name="Picture 2">
            <a:extLst>
              <a:ext uri="{FF2B5EF4-FFF2-40B4-BE49-F238E27FC236}">
                <a16:creationId xmlns:a16="http://schemas.microsoft.com/office/drawing/2014/main" id="{65452C9A-B6F0-FD81-D2F5-2D2159AC3C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4" t="57767" r="76845" b="11603"/>
          <a:stretch/>
        </p:blipFill>
        <p:spPr bwMode="auto">
          <a:xfrm>
            <a:off x="-120226" y="5756883"/>
            <a:ext cx="1241768" cy="1161211"/>
          </a:xfrm>
          <a:prstGeom prst="ellipse">
            <a:avLst/>
          </a:prstGeom>
          <a:solidFill>
            <a:srgbClr val="FFFFFF"/>
          </a:solidFill>
        </p:spPr>
      </p:pic>
    </p:spTree>
    <p:extLst>
      <p:ext uri="{BB962C8B-B14F-4D97-AF65-F5344CB8AC3E}">
        <p14:creationId xmlns:p14="http://schemas.microsoft.com/office/powerpoint/2010/main" val="2379995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7"/>
          <p:cNvPicPr preferRelativeResize="0"/>
          <p:nvPr/>
        </p:nvPicPr>
        <p:blipFill rotWithShape="1">
          <a:blip r:embed="rId3">
            <a:alphaModFix/>
          </a:blip>
          <a:srcRect b="14980"/>
          <a:stretch/>
        </p:blipFill>
        <p:spPr>
          <a:xfrm>
            <a:off x="238134" y="4629498"/>
            <a:ext cx="11715733" cy="1384733"/>
          </a:xfrm>
          <a:prstGeom prst="rect">
            <a:avLst/>
          </a:prstGeom>
          <a:noFill/>
          <a:ln>
            <a:noFill/>
          </a:ln>
        </p:spPr>
      </p:pic>
      <p:pic>
        <p:nvPicPr>
          <p:cNvPr id="220" name="Google Shape;220;p37"/>
          <p:cNvPicPr preferRelativeResize="0"/>
          <p:nvPr/>
        </p:nvPicPr>
        <p:blipFill>
          <a:blip r:embed="rId4">
            <a:alphaModFix/>
          </a:blip>
          <a:stretch>
            <a:fillRect/>
          </a:stretch>
        </p:blipFill>
        <p:spPr>
          <a:xfrm>
            <a:off x="59134" y="104434"/>
            <a:ext cx="4204767" cy="4607900"/>
          </a:xfrm>
          <a:prstGeom prst="rect">
            <a:avLst/>
          </a:prstGeom>
          <a:noFill/>
          <a:ln>
            <a:noFill/>
          </a:ln>
        </p:spPr>
      </p:pic>
      <p:sp>
        <p:nvSpPr>
          <p:cNvPr id="221" name="Google Shape;221;p37"/>
          <p:cNvSpPr txBox="1"/>
          <p:nvPr/>
        </p:nvSpPr>
        <p:spPr>
          <a:xfrm>
            <a:off x="1499067" y="29200"/>
            <a:ext cx="8698400" cy="1785475"/>
          </a:xfrm>
          <a:prstGeom prst="rect">
            <a:avLst/>
          </a:prstGeom>
          <a:noFill/>
          <a:ln>
            <a:noFill/>
          </a:ln>
        </p:spPr>
        <p:txBody>
          <a:bodyPr spcFirstLastPara="1" wrap="square" lIns="91433" tIns="91433" rIns="91433" bIns="91433" anchor="t" anchorCtr="0">
            <a:spAutoFit/>
          </a:bodyPr>
          <a:lstStyle/>
          <a:p>
            <a:pPr algn="r"/>
            <a:r>
              <a:rPr lang="en" sz="2267" dirty="0">
                <a:solidFill>
                  <a:srgbClr val="008596"/>
                </a:solidFill>
                <a:latin typeface="Roboto" panose="02000000000000000000" pitchFamily="2" charset="0"/>
                <a:ea typeface="Roboto" panose="02000000000000000000" pitchFamily="2" charset="0"/>
                <a:cs typeface="Roboto" panose="02000000000000000000" pitchFamily="2" charset="0"/>
                <a:sym typeface="Helvetica Neue"/>
              </a:rPr>
              <a:t>From a proof of concept to winning the 2022</a:t>
            </a:r>
            <a:br>
              <a:rPr lang="en" sz="2267" dirty="0">
                <a:solidFill>
                  <a:srgbClr val="008596"/>
                </a:solidFill>
                <a:latin typeface="Roboto" panose="02000000000000000000" pitchFamily="2" charset="0"/>
                <a:ea typeface="Roboto" panose="02000000000000000000" pitchFamily="2" charset="0"/>
                <a:cs typeface="Roboto" panose="02000000000000000000" pitchFamily="2" charset="0"/>
                <a:sym typeface="Helvetica Neue"/>
              </a:rPr>
            </a:br>
            <a:r>
              <a:rPr lang="en" sz="2267" dirty="0">
                <a:solidFill>
                  <a:srgbClr val="008596"/>
                </a:solidFill>
                <a:latin typeface="Roboto" panose="02000000000000000000" pitchFamily="2" charset="0"/>
                <a:ea typeface="Roboto" panose="02000000000000000000" pitchFamily="2" charset="0"/>
                <a:cs typeface="Roboto" panose="02000000000000000000" pitchFamily="2" charset="0"/>
                <a:sym typeface="Helvetica Neue"/>
              </a:rPr>
              <a:t>David Swanson Memorial Award</a:t>
            </a:r>
            <a:br>
              <a:rPr lang="en" sz="2267" dirty="0">
                <a:solidFill>
                  <a:srgbClr val="008596"/>
                </a:solidFill>
                <a:latin typeface="Roboto" panose="02000000000000000000" pitchFamily="2" charset="0"/>
                <a:ea typeface="Roboto" panose="02000000000000000000" pitchFamily="2" charset="0"/>
                <a:cs typeface="Roboto" panose="02000000000000000000" pitchFamily="2" charset="0"/>
                <a:sym typeface="Helvetica Neue"/>
              </a:rPr>
            </a:br>
            <a:endParaRPr sz="1467" dirty="0">
              <a:latin typeface="Roboto" panose="02000000000000000000" pitchFamily="2" charset="0"/>
              <a:ea typeface="Roboto" panose="02000000000000000000" pitchFamily="2" charset="0"/>
              <a:cs typeface="Roboto" panose="02000000000000000000" pitchFamily="2" charset="0"/>
              <a:sym typeface="Helvetica Neue"/>
            </a:endParaRPr>
          </a:p>
          <a:p>
            <a:endParaRPr sz="1467" dirty="0">
              <a:latin typeface="Roboto" panose="02000000000000000000" pitchFamily="2" charset="0"/>
              <a:ea typeface="Roboto" panose="02000000000000000000" pitchFamily="2" charset="0"/>
              <a:cs typeface="Roboto" panose="02000000000000000000" pitchFamily="2" charset="0"/>
              <a:sym typeface="Helvetica Neue"/>
            </a:endParaRPr>
          </a:p>
          <a:p>
            <a:endParaRPr sz="1467" dirty="0">
              <a:latin typeface="Roboto" panose="02000000000000000000" pitchFamily="2" charset="0"/>
              <a:ea typeface="Roboto" panose="02000000000000000000" pitchFamily="2" charset="0"/>
              <a:cs typeface="Roboto" panose="02000000000000000000" pitchFamily="2" charset="0"/>
              <a:sym typeface="Helvetica Neue"/>
            </a:endParaRPr>
          </a:p>
          <a:p>
            <a:endParaRPr sz="1467" dirty="0">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222" name="Google Shape;222;p37"/>
          <p:cNvSpPr/>
          <p:nvPr/>
        </p:nvSpPr>
        <p:spPr>
          <a:xfrm rot="5400000">
            <a:off x="4642000" y="2952308"/>
            <a:ext cx="1510400" cy="1441600"/>
          </a:xfrm>
          <a:prstGeom prst="bentArrow">
            <a:avLst>
              <a:gd name="adj1" fmla="val 16122"/>
              <a:gd name="adj2" fmla="val 25000"/>
              <a:gd name="adj3" fmla="val 25000"/>
              <a:gd name="adj4" fmla="val 50969"/>
            </a:avLst>
          </a:prstGeom>
          <a:gradFill>
            <a:gsLst>
              <a:gs pos="0">
                <a:srgbClr val="4AB9C4">
                  <a:alpha val="0"/>
                </a:srgbClr>
              </a:gs>
              <a:gs pos="100000">
                <a:srgbClr val="4AB9C4">
                  <a:alpha val="47843"/>
                </a:srgbClr>
              </a:gs>
            </a:gsLst>
            <a:lin ang="0" scaled="0"/>
          </a:gra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endParaRPr sz="1867"/>
          </a:p>
        </p:txBody>
      </p:sp>
      <p:sp>
        <p:nvSpPr>
          <p:cNvPr id="224" name="Google Shape;224;p37"/>
          <p:cNvSpPr txBox="1"/>
          <p:nvPr/>
        </p:nvSpPr>
        <p:spPr>
          <a:xfrm>
            <a:off x="8916947" y="2327041"/>
            <a:ext cx="3242400" cy="2400643"/>
          </a:xfrm>
          <a:prstGeom prst="rect">
            <a:avLst/>
          </a:prstGeom>
          <a:noFill/>
          <a:ln w="28575">
            <a:solidFill>
              <a:schemeClr val="accent6">
                <a:lumMod val="40000"/>
                <a:lumOff val="60000"/>
              </a:schemeClr>
            </a:solidFill>
          </a:ln>
        </p:spPr>
        <p:txBody>
          <a:bodyPr spcFirstLastPara="1" wrap="square" lIns="91433" tIns="91433" rIns="91433" bIns="91433" anchor="t" anchorCtr="0">
            <a:spAutoFit/>
          </a:bodyPr>
          <a:lstStyle/>
          <a:p>
            <a:endParaRPr sz="1800" dirty="0">
              <a:latin typeface="Roboto" panose="02000000000000000000" pitchFamily="2" charset="0"/>
              <a:ea typeface="Roboto" panose="02000000000000000000" pitchFamily="2" charset="0"/>
              <a:cs typeface="Roboto" panose="02000000000000000000" pitchFamily="2" charset="0"/>
              <a:sym typeface="Helvetica Neue"/>
            </a:endParaRPr>
          </a:p>
          <a:p>
            <a:r>
              <a:rPr lang="en" sz="1800" dirty="0">
                <a:latin typeface="Roboto" panose="02000000000000000000" pitchFamily="2" charset="0"/>
                <a:ea typeface="Roboto" panose="02000000000000000000" pitchFamily="2" charset="0"/>
                <a:cs typeface="Roboto" panose="02000000000000000000" pitchFamily="2" charset="0"/>
                <a:sym typeface="Helvetica Neue"/>
              </a:rPr>
              <a:t>Pegasus provided:</a:t>
            </a:r>
            <a:endParaRPr sz="1800" dirty="0">
              <a:latin typeface="Roboto" panose="02000000000000000000" pitchFamily="2" charset="0"/>
              <a:ea typeface="Roboto" panose="02000000000000000000" pitchFamily="2" charset="0"/>
              <a:cs typeface="Roboto" panose="02000000000000000000" pitchFamily="2" charset="0"/>
              <a:sym typeface="Helvetica Neue"/>
            </a:endParaRPr>
          </a:p>
          <a:p>
            <a:pPr marL="457189" indent="-313259">
              <a:buSzPts val="1100"/>
              <a:buFont typeface="Helvetica Neue"/>
              <a:buAutoNum type="arabicParenR"/>
            </a:pPr>
            <a:r>
              <a:rPr lang="en" sz="1800" dirty="0">
                <a:latin typeface="Roboto" panose="02000000000000000000" pitchFamily="2" charset="0"/>
                <a:ea typeface="Roboto" panose="02000000000000000000" pitchFamily="2" charset="0"/>
                <a:cs typeface="Roboto" panose="02000000000000000000" pitchFamily="2" charset="0"/>
                <a:sym typeface="Helvetica Neue"/>
              </a:rPr>
              <a:t>Automation and scaling</a:t>
            </a:r>
            <a:endParaRPr sz="1800" dirty="0">
              <a:latin typeface="Roboto" panose="02000000000000000000" pitchFamily="2" charset="0"/>
              <a:ea typeface="Roboto" panose="02000000000000000000" pitchFamily="2" charset="0"/>
              <a:cs typeface="Roboto" panose="02000000000000000000" pitchFamily="2" charset="0"/>
              <a:sym typeface="Helvetica Neue"/>
            </a:endParaRPr>
          </a:p>
          <a:p>
            <a:pPr marL="457189" indent="-313259">
              <a:buSzPts val="1100"/>
              <a:buFont typeface="Helvetica Neue"/>
              <a:buAutoNum type="arabicParenR"/>
            </a:pPr>
            <a:r>
              <a:rPr lang="en" sz="1800" dirty="0">
                <a:latin typeface="Roboto" panose="02000000000000000000" pitchFamily="2" charset="0"/>
                <a:ea typeface="Roboto" panose="02000000000000000000" pitchFamily="2" charset="0"/>
                <a:cs typeface="Roboto" panose="02000000000000000000" pitchFamily="2" charset="0"/>
                <a:sym typeface="Helvetica Neue"/>
              </a:rPr>
              <a:t>Automatic job retries</a:t>
            </a:r>
            <a:endParaRPr sz="1800" dirty="0">
              <a:latin typeface="Roboto" panose="02000000000000000000" pitchFamily="2" charset="0"/>
              <a:ea typeface="Roboto" panose="02000000000000000000" pitchFamily="2" charset="0"/>
              <a:cs typeface="Roboto" panose="02000000000000000000" pitchFamily="2" charset="0"/>
              <a:sym typeface="Helvetica Neue"/>
            </a:endParaRPr>
          </a:p>
          <a:p>
            <a:pPr marL="457189" indent="-313259">
              <a:buSzPts val="1100"/>
              <a:buFont typeface="Helvetica Neue"/>
              <a:buAutoNum type="arabicParenR"/>
            </a:pPr>
            <a:r>
              <a:rPr lang="en" sz="1800" dirty="0">
                <a:latin typeface="Roboto" panose="02000000000000000000" pitchFamily="2" charset="0"/>
                <a:ea typeface="Roboto" panose="02000000000000000000" pitchFamily="2" charset="0"/>
                <a:cs typeface="Roboto" panose="02000000000000000000" pitchFamily="2" charset="0"/>
                <a:sym typeface="Helvetica Neue"/>
              </a:rPr>
              <a:t>Automation of file transfers</a:t>
            </a:r>
            <a:endParaRPr sz="1800" dirty="0">
              <a:latin typeface="Roboto" panose="02000000000000000000" pitchFamily="2" charset="0"/>
              <a:ea typeface="Roboto" panose="02000000000000000000" pitchFamily="2" charset="0"/>
              <a:cs typeface="Roboto" panose="02000000000000000000" pitchFamily="2" charset="0"/>
              <a:sym typeface="Helvetica Neue"/>
            </a:endParaRPr>
          </a:p>
          <a:p>
            <a:pPr marL="457189" indent="-313259">
              <a:buSzPts val="1100"/>
              <a:buFont typeface="Helvetica Neue"/>
              <a:buAutoNum type="arabicParenR"/>
            </a:pPr>
            <a:r>
              <a:rPr lang="en" sz="1800" dirty="0">
                <a:latin typeface="Roboto" panose="02000000000000000000" pitchFamily="2" charset="0"/>
                <a:ea typeface="Roboto" panose="02000000000000000000" pitchFamily="2" charset="0"/>
                <a:cs typeface="Roboto" panose="02000000000000000000" pitchFamily="2" charset="0"/>
                <a:sym typeface="Helvetica Neue"/>
              </a:rPr>
              <a:t>Managed disk space at execution sites</a:t>
            </a:r>
            <a:endParaRPr sz="1800" dirty="0">
              <a:latin typeface="Roboto" panose="02000000000000000000" pitchFamily="2" charset="0"/>
              <a:ea typeface="Roboto" panose="02000000000000000000" pitchFamily="2" charset="0"/>
              <a:cs typeface="Roboto" panose="02000000000000000000" pitchFamily="2" charset="0"/>
              <a:sym typeface="Helvetica Neue"/>
            </a:endParaRPr>
          </a:p>
        </p:txBody>
      </p:sp>
      <p:pic>
        <p:nvPicPr>
          <p:cNvPr id="225" name="Google Shape;225;p37"/>
          <p:cNvPicPr preferRelativeResize="0"/>
          <p:nvPr/>
        </p:nvPicPr>
        <p:blipFill>
          <a:blip r:embed="rId5">
            <a:alphaModFix/>
          </a:blip>
          <a:stretch>
            <a:fillRect/>
          </a:stretch>
        </p:blipFill>
        <p:spPr>
          <a:xfrm>
            <a:off x="10329760" y="33527"/>
            <a:ext cx="1736400" cy="1736400"/>
          </a:xfrm>
          <a:prstGeom prst="rect">
            <a:avLst/>
          </a:prstGeom>
          <a:noFill/>
          <a:ln>
            <a:noFill/>
          </a:ln>
        </p:spPr>
      </p:pic>
      <p:sp>
        <p:nvSpPr>
          <p:cNvPr id="226" name="Google Shape;226;p37"/>
          <p:cNvSpPr txBox="1"/>
          <p:nvPr/>
        </p:nvSpPr>
        <p:spPr>
          <a:xfrm>
            <a:off x="2676400" y="1854985"/>
            <a:ext cx="4000000" cy="861734"/>
          </a:xfrm>
          <a:prstGeom prst="rect">
            <a:avLst/>
          </a:prstGeom>
          <a:noFill/>
          <a:ln>
            <a:noFill/>
          </a:ln>
        </p:spPr>
        <p:txBody>
          <a:bodyPr spcFirstLastPara="1" wrap="square" lIns="121900" tIns="121900" rIns="121900" bIns="121900" anchor="t" anchorCtr="0">
            <a:spAutoFit/>
          </a:bodyPr>
          <a:lstStyle/>
          <a:p>
            <a:r>
              <a:rPr lang="en" sz="2000" dirty="0">
                <a:solidFill>
                  <a:srgbClr val="5A5A5A"/>
                </a:solidFill>
                <a:highlight>
                  <a:srgbClr val="FFFFFF"/>
                </a:highlight>
                <a:latin typeface="Roboto" panose="02000000000000000000" pitchFamily="2" charset="0"/>
                <a:ea typeface="Roboto" panose="02000000000000000000" pitchFamily="2" charset="0"/>
                <a:cs typeface="Roboto" panose="02000000000000000000" pitchFamily="2" charset="0"/>
                <a:sym typeface="Helvetica Neue"/>
              </a:rPr>
              <a:t>Investigation of the strong nuclear force</a:t>
            </a:r>
            <a:endParaRPr sz="1867" b="1" i="1" dirty="0"/>
          </a:p>
        </p:txBody>
      </p:sp>
      <p:sp>
        <p:nvSpPr>
          <p:cNvPr id="227" name="Google Shape;227;p37"/>
          <p:cNvSpPr txBox="1"/>
          <p:nvPr/>
        </p:nvSpPr>
        <p:spPr>
          <a:xfrm>
            <a:off x="6329760" y="777472"/>
            <a:ext cx="4000000" cy="1354369"/>
          </a:xfrm>
          <a:prstGeom prst="rect">
            <a:avLst/>
          </a:prstGeom>
          <a:noFill/>
          <a:ln>
            <a:noFill/>
          </a:ln>
        </p:spPr>
        <p:txBody>
          <a:bodyPr spcFirstLastPara="1" wrap="square" lIns="121900" tIns="121900" rIns="121900" bIns="121900" anchor="t" anchorCtr="0">
            <a:spAutoFit/>
          </a:bodyPr>
          <a:lstStyle/>
          <a:p>
            <a:pPr algn="r"/>
            <a:r>
              <a:rPr lang="en" sz="1867" dirty="0">
                <a:solidFill>
                  <a:srgbClr val="0097A8"/>
                </a:solidFill>
                <a:latin typeface="Roboto" panose="02000000000000000000" pitchFamily="2" charset="0"/>
                <a:ea typeface="Roboto" panose="02000000000000000000" pitchFamily="2" charset="0"/>
                <a:cs typeface="Roboto" panose="02000000000000000000" pitchFamily="2" charset="0"/>
                <a:sym typeface="Helvetica Neue"/>
              </a:rPr>
              <a:t>Connor Natzke,</a:t>
            </a:r>
            <a:endParaRPr sz="1867" dirty="0">
              <a:solidFill>
                <a:srgbClr val="0097A8"/>
              </a:solidFill>
              <a:latin typeface="Roboto" panose="02000000000000000000" pitchFamily="2" charset="0"/>
              <a:ea typeface="Roboto" panose="02000000000000000000" pitchFamily="2" charset="0"/>
              <a:cs typeface="Roboto" panose="02000000000000000000" pitchFamily="2" charset="0"/>
              <a:sym typeface="Helvetica Neue"/>
            </a:endParaRPr>
          </a:p>
          <a:p>
            <a:pPr algn="r"/>
            <a:r>
              <a:rPr lang="en" sz="1867" dirty="0">
                <a:solidFill>
                  <a:srgbClr val="0097A8"/>
                </a:solidFill>
                <a:latin typeface="Roboto" panose="02000000000000000000" pitchFamily="2" charset="0"/>
                <a:ea typeface="Roboto" panose="02000000000000000000" pitchFamily="2" charset="0"/>
                <a:cs typeface="Roboto" panose="02000000000000000000" pitchFamily="2" charset="0"/>
                <a:sym typeface="Helvetica Neue"/>
              </a:rPr>
              <a:t>Physics Student </a:t>
            </a:r>
            <a:endParaRPr sz="1867" dirty="0">
              <a:solidFill>
                <a:srgbClr val="0097A8"/>
              </a:solidFill>
              <a:latin typeface="Roboto" panose="02000000000000000000" pitchFamily="2" charset="0"/>
              <a:ea typeface="Roboto" panose="02000000000000000000" pitchFamily="2" charset="0"/>
              <a:cs typeface="Roboto" panose="02000000000000000000" pitchFamily="2" charset="0"/>
              <a:sym typeface="Helvetica Neue"/>
            </a:endParaRPr>
          </a:p>
          <a:p>
            <a:pPr algn="r"/>
            <a:r>
              <a:rPr lang="en" sz="1867" dirty="0">
                <a:solidFill>
                  <a:srgbClr val="0097A8"/>
                </a:solidFill>
                <a:latin typeface="Roboto" panose="02000000000000000000" pitchFamily="2" charset="0"/>
                <a:ea typeface="Roboto" panose="02000000000000000000" pitchFamily="2" charset="0"/>
                <a:cs typeface="Roboto" panose="02000000000000000000" pitchFamily="2" charset="0"/>
                <a:sym typeface="Helvetica Neue"/>
              </a:rPr>
              <a:t>Colorado School of Mines</a:t>
            </a:r>
            <a:endParaRPr sz="1867" dirty="0">
              <a:solidFill>
                <a:srgbClr val="0097A8"/>
              </a:solidFill>
              <a:latin typeface="Roboto" panose="02000000000000000000" pitchFamily="2" charset="0"/>
              <a:ea typeface="Roboto" panose="02000000000000000000" pitchFamily="2" charset="0"/>
              <a:cs typeface="Roboto" panose="02000000000000000000" pitchFamily="2" charset="0"/>
              <a:sym typeface="Helvetica Neue"/>
            </a:endParaRPr>
          </a:p>
          <a:p>
            <a:endParaRPr sz="1600" dirty="0">
              <a:solidFill>
                <a:schemeClr val="dk1"/>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3" name="TextBox 2">
            <a:extLst>
              <a:ext uri="{FF2B5EF4-FFF2-40B4-BE49-F238E27FC236}">
                <a16:creationId xmlns:a16="http://schemas.microsoft.com/office/drawing/2014/main" id="{28AE6B85-2B53-0857-37BB-3D31D4977734}"/>
              </a:ext>
            </a:extLst>
          </p:cNvPr>
          <p:cNvSpPr txBox="1"/>
          <p:nvPr/>
        </p:nvSpPr>
        <p:spPr>
          <a:xfrm>
            <a:off x="6361727" y="2085807"/>
            <a:ext cx="2469059" cy="2031325"/>
          </a:xfrm>
          <a:prstGeom prst="rect">
            <a:avLst/>
          </a:prstGeom>
          <a:noFill/>
          <a:ln w="28575">
            <a:solidFill>
              <a:schemeClr val="accent6">
                <a:lumMod val="40000"/>
                <a:lumOff val="60000"/>
              </a:schemeClr>
            </a:solidFill>
          </a:ln>
        </p:spPr>
        <p:txBody>
          <a:bodyPr wrap="square">
            <a:spAutoFit/>
          </a:bodyPr>
          <a:lstStyle/>
          <a:p>
            <a:r>
              <a:rPr lang="en-US" sz="1800" dirty="0">
                <a:latin typeface="Roboto" panose="02000000000000000000" pitchFamily="2" charset="0"/>
                <a:ea typeface="Roboto" panose="02000000000000000000" pitchFamily="2" charset="0"/>
                <a:cs typeface="Roboto" panose="02000000000000000000" pitchFamily="2" charset="0"/>
                <a:sym typeface="Helvetica Neue"/>
              </a:rPr>
              <a:t>Pegasus-based Monte-Carlo simulation, 590,000 jobs, 15 years total wall time, 4 hours wall time on Open Science Grid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1D5B62D-01ED-3E78-5ACF-894644726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 t="57767" r="76845" b="11603"/>
          <a:stretch/>
        </p:blipFill>
        <p:spPr bwMode="auto">
          <a:xfrm>
            <a:off x="-105478" y="5668391"/>
            <a:ext cx="1241768" cy="1161211"/>
          </a:xfrm>
          <a:prstGeom prst="ellipse">
            <a:avLst/>
          </a:prstGeom>
          <a:solidFill>
            <a:srgbClr val="FFFFFF"/>
          </a:solidFill>
        </p:spPr>
      </p:pic>
      <p:sp>
        <p:nvSpPr>
          <p:cNvPr id="2" name="Title 1">
            <a:extLst>
              <a:ext uri="{FF2B5EF4-FFF2-40B4-BE49-F238E27FC236}">
                <a16:creationId xmlns:a16="http://schemas.microsoft.com/office/drawing/2014/main" id="{63185175-4E36-6142-BDFD-5FCBCE3470CB}"/>
              </a:ext>
            </a:extLst>
          </p:cNvPr>
          <p:cNvSpPr>
            <a:spLocks noGrp="1"/>
          </p:cNvSpPr>
          <p:nvPr>
            <p:ph type="title"/>
          </p:nvPr>
        </p:nvSpPr>
        <p:spPr>
          <a:xfrm>
            <a:off x="1728439" y="154063"/>
            <a:ext cx="9044739" cy="646290"/>
          </a:xfrm>
        </p:spPr>
        <p:txBody>
          <a:bodyPr/>
          <a:lstStyle/>
          <a:p>
            <a:r>
              <a:rPr lang="en-US" dirty="0">
                <a:solidFill>
                  <a:schemeClr val="tx2">
                    <a:lumMod val="75000"/>
                  </a:schemeClr>
                </a:solidFill>
              </a:rPr>
              <a:t>Workflows Can Move with Time</a:t>
            </a:r>
          </a:p>
        </p:txBody>
      </p:sp>
      <p:sp>
        <p:nvSpPr>
          <p:cNvPr id="3" name="Content Placeholder 2">
            <a:extLst>
              <a:ext uri="{FF2B5EF4-FFF2-40B4-BE49-F238E27FC236}">
                <a16:creationId xmlns:a16="http://schemas.microsoft.com/office/drawing/2014/main" id="{1B65F893-ABF0-6144-BBF5-E4267CB25645}"/>
              </a:ext>
            </a:extLst>
          </p:cNvPr>
          <p:cNvSpPr>
            <a:spLocks noGrp="1"/>
          </p:cNvSpPr>
          <p:nvPr>
            <p:ph type="body" idx="1"/>
          </p:nvPr>
        </p:nvSpPr>
        <p:spPr>
          <a:xfrm>
            <a:off x="247338" y="934526"/>
            <a:ext cx="10515600" cy="4351338"/>
          </a:xfrm>
        </p:spPr>
        <p:txBody>
          <a:bodyPr/>
          <a:lstStyle/>
          <a:p>
            <a:pPr marL="0" indent="0">
              <a:buNone/>
            </a:pPr>
            <a:r>
              <a:rPr lang="en-US" b="1" dirty="0"/>
              <a:t>Pegasus use in </a:t>
            </a:r>
          </a:p>
          <a:p>
            <a:pPr marL="0" indent="0">
              <a:buNone/>
            </a:pPr>
            <a:r>
              <a:rPr lang="en-US" b="1" dirty="0"/>
              <a:t>the Laser Interferometer Gravitational Wave Observatory</a:t>
            </a:r>
          </a:p>
        </p:txBody>
      </p:sp>
      <p:graphicFrame>
        <p:nvGraphicFramePr>
          <p:cNvPr id="4" name="Content Placeholder 42">
            <a:extLst>
              <a:ext uri="{FF2B5EF4-FFF2-40B4-BE49-F238E27FC236}">
                <a16:creationId xmlns:a16="http://schemas.microsoft.com/office/drawing/2014/main" id="{D4BFE34D-82C8-524F-A306-B4B7850DDBCB}"/>
              </a:ext>
            </a:extLst>
          </p:cNvPr>
          <p:cNvGraphicFramePr>
            <a:graphicFrameLocks/>
          </p:cNvGraphicFramePr>
          <p:nvPr>
            <p:extLst>
              <p:ext uri="{D42A27DB-BD31-4B8C-83A1-F6EECF244321}">
                <p14:modId xmlns:p14="http://schemas.microsoft.com/office/powerpoint/2010/main" val="3112311523"/>
              </p:ext>
            </p:extLst>
          </p:nvPr>
        </p:nvGraphicFramePr>
        <p:xfrm>
          <a:off x="82996" y="1923799"/>
          <a:ext cx="11614067" cy="1272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570D2A54-8FF0-FB47-B2CC-F198FBCB924B}"/>
              </a:ext>
            </a:extLst>
          </p:cNvPr>
          <p:cNvSpPr txBox="1"/>
          <p:nvPr/>
        </p:nvSpPr>
        <p:spPr>
          <a:xfrm>
            <a:off x="353060" y="5380325"/>
            <a:ext cx="1978702" cy="646331"/>
          </a:xfrm>
          <a:prstGeom prst="rect">
            <a:avLst/>
          </a:prstGeom>
          <a:noFill/>
        </p:spPr>
        <p:txBody>
          <a:bodyPr wrap="square" rtlCol="0">
            <a:spAutoFit/>
          </a:bodyPr>
          <a:lstStyle/>
          <a:p>
            <a:r>
              <a:rPr lang="en-US" b="1" dirty="0">
                <a:latin typeface="Candara" panose="020E0502030303020204" pitchFamily="34" charset="0"/>
              </a:rPr>
              <a:t>First Pegasus prototype</a:t>
            </a:r>
          </a:p>
        </p:txBody>
      </p:sp>
      <p:pic>
        <p:nvPicPr>
          <p:cNvPr id="7" name="Content Placeholder 3">
            <a:extLst>
              <a:ext uri="{FF2B5EF4-FFF2-40B4-BE49-F238E27FC236}">
                <a16:creationId xmlns:a16="http://schemas.microsoft.com/office/drawing/2014/main" id="{B5A25778-8134-C641-8089-8CB3719797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023657" y="3319811"/>
            <a:ext cx="3278625" cy="1909352"/>
          </a:xfrm>
          <a:prstGeom prst="rect">
            <a:avLst/>
          </a:prstGeom>
        </p:spPr>
      </p:pic>
      <p:cxnSp>
        <p:nvCxnSpPr>
          <p:cNvPr id="9" name="Straight Arrow Connector 8">
            <a:extLst>
              <a:ext uri="{FF2B5EF4-FFF2-40B4-BE49-F238E27FC236}">
                <a16:creationId xmlns:a16="http://schemas.microsoft.com/office/drawing/2014/main" id="{E1A59367-BF58-0B43-BB83-FAD50B072EAF}"/>
              </a:ext>
            </a:extLst>
          </p:cNvPr>
          <p:cNvCxnSpPr>
            <a:cxnSpLocks/>
          </p:cNvCxnSpPr>
          <p:nvPr/>
        </p:nvCxnSpPr>
        <p:spPr>
          <a:xfrm>
            <a:off x="539095" y="2855993"/>
            <a:ext cx="630138" cy="45552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C366234-A718-664C-BDA8-4C7DCCAE4C5A}"/>
              </a:ext>
            </a:extLst>
          </p:cNvPr>
          <p:cNvPicPr>
            <a:picLocks noChangeAspect="1"/>
          </p:cNvPicPr>
          <p:nvPr/>
        </p:nvPicPr>
        <p:blipFill>
          <a:blip r:embed="rId10"/>
          <a:stretch>
            <a:fillRect/>
          </a:stretch>
        </p:blipFill>
        <p:spPr>
          <a:xfrm>
            <a:off x="9604580" y="3311522"/>
            <a:ext cx="1905000" cy="1905000"/>
          </a:xfrm>
          <a:prstGeom prst="rect">
            <a:avLst/>
          </a:prstGeom>
        </p:spPr>
      </p:pic>
      <p:sp>
        <p:nvSpPr>
          <p:cNvPr id="12" name="TextBox 11">
            <a:extLst>
              <a:ext uri="{FF2B5EF4-FFF2-40B4-BE49-F238E27FC236}">
                <a16:creationId xmlns:a16="http://schemas.microsoft.com/office/drawing/2014/main" id="{6BA8A0FF-E238-4844-84C4-63BE7A255A7E}"/>
              </a:ext>
            </a:extLst>
          </p:cNvPr>
          <p:cNvSpPr txBox="1"/>
          <p:nvPr/>
        </p:nvSpPr>
        <p:spPr>
          <a:xfrm>
            <a:off x="9517871" y="5380325"/>
            <a:ext cx="2113613" cy="1200329"/>
          </a:xfrm>
          <a:prstGeom prst="rect">
            <a:avLst/>
          </a:prstGeom>
          <a:noFill/>
        </p:spPr>
        <p:txBody>
          <a:bodyPr wrap="square" rtlCol="0">
            <a:spAutoFit/>
          </a:bodyPr>
          <a:lstStyle/>
          <a:p>
            <a:r>
              <a:rPr lang="en-US" b="1" dirty="0">
                <a:latin typeface="Candara" panose="020E0502030303020204" pitchFamily="34" charset="0"/>
              </a:rPr>
              <a:t>Multi-messenger neutron star merger observation</a:t>
            </a:r>
          </a:p>
        </p:txBody>
      </p:sp>
      <p:sp>
        <p:nvSpPr>
          <p:cNvPr id="13" name="TextBox 12">
            <a:extLst>
              <a:ext uri="{FF2B5EF4-FFF2-40B4-BE49-F238E27FC236}">
                <a16:creationId xmlns:a16="http://schemas.microsoft.com/office/drawing/2014/main" id="{3BFBB1D2-889E-BA41-8A44-E2BCD1E7D91A}"/>
              </a:ext>
            </a:extLst>
          </p:cNvPr>
          <p:cNvSpPr txBox="1"/>
          <p:nvPr/>
        </p:nvSpPr>
        <p:spPr>
          <a:xfrm>
            <a:off x="3292844" y="5380325"/>
            <a:ext cx="2597186" cy="369332"/>
          </a:xfrm>
          <a:prstGeom prst="rect">
            <a:avLst/>
          </a:prstGeom>
          <a:noFill/>
        </p:spPr>
        <p:txBody>
          <a:bodyPr wrap="none" rtlCol="0">
            <a:spAutoFit/>
          </a:bodyPr>
          <a:lstStyle/>
          <a:p>
            <a:r>
              <a:rPr lang="en-US" b="1" dirty="0">
                <a:latin typeface="Candara" panose="020E0502030303020204" pitchFamily="34" charset="0"/>
              </a:rPr>
              <a:t>Blind injection detection</a:t>
            </a:r>
          </a:p>
        </p:txBody>
      </p:sp>
      <p:pic>
        <p:nvPicPr>
          <p:cNvPr id="14" name="Picture 13">
            <a:extLst>
              <a:ext uri="{FF2B5EF4-FFF2-40B4-BE49-F238E27FC236}">
                <a16:creationId xmlns:a16="http://schemas.microsoft.com/office/drawing/2014/main" id="{67A13FB8-9059-3049-B6EE-C9C439CC8F0B}"/>
              </a:ext>
            </a:extLst>
          </p:cNvPr>
          <p:cNvPicPr>
            <a:picLocks noChangeAspect="1"/>
          </p:cNvPicPr>
          <p:nvPr/>
        </p:nvPicPr>
        <p:blipFill>
          <a:blip r:embed="rId11"/>
          <a:stretch>
            <a:fillRect/>
          </a:stretch>
        </p:blipFill>
        <p:spPr>
          <a:xfrm>
            <a:off x="6662503" y="3311522"/>
            <a:ext cx="1905000" cy="1905000"/>
          </a:xfrm>
          <a:prstGeom prst="rect">
            <a:avLst/>
          </a:prstGeom>
        </p:spPr>
      </p:pic>
      <p:sp>
        <p:nvSpPr>
          <p:cNvPr id="15" name="TextBox 14">
            <a:extLst>
              <a:ext uri="{FF2B5EF4-FFF2-40B4-BE49-F238E27FC236}">
                <a16:creationId xmlns:a16="http://schemas.microsoft.com/office/drawing/2014/main" id="{5EED82AD-4C61-9A41-8290-2202FEE86412}"/>
              </a:ext>
            </a:extLst>
          </p:cNvPr>
          <p:cNvSpPr txBox="1"/>
          <p:nvPr/>
        </p:nvSpPr>
        <p:spPr>
          <a:xfrm>
            <a:off x="6636925" y="5380325"/>
            <a:ext cx="2196001" cy="646331"/>
          </a:xfrm>
          <a:prstGeom prst="rect">
            <a:avLst/>
          </a:prstGeom>
          <a:noFill/>
        </p:spPr>
        <p:txBody>
          <a:bodyPr wrap="square" rtlCol="0">
            <a:spAutoFit/>
          </a:bodyPr>
          <a:lstStyle/>
          <a:p>
            <a:r>
              <a:rPr lang="en-US" b="1" dirty="0">
                <a:latin typeface="Candara" panose="020E0502030303020204" pitchFamily="34" charset="0"/>
              </a:rPr>
              <a:t>First detection of black hole collision</a:t>
            </a:r>
          </a:p>
        </p:txBody>
      </p:sp>
      <p:cxnSp>
        <p:nvCxnSpPr>
          <p:cNvPr id="17" name="Straight Arrow Connector 16">
            <a:extLst>
              <a:ext uri="{FF2B5EF4-FFF2-40B4-BE49-F238E27FC236}">
                <a16:creationId xmlns:a16="http://schemas.microsoft.com/office/drawing/2014/main" id="{0D8C1DF6-9F57-9B4F-956F-65206A8B6F91}"/>
              </a:ext>
            </a:extLst>
          </p:cNvPr>
          <p:cNvCxnSpPr/>
          <p:nvPr/>
        </p:nvCxnSpPr>
        <p:spPr>
          <a:xfrm flipH="1">
            <a:off x="4916774" y="2855993"/>
            <a:ext cx="2233534" cy="46381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7312A8-BABC-174B-9F3D-C6226485CE15}"/>
              </a:ext>
            </a:extLst>
          </p:cNvPr>
          <p:cNvCxnSpPr>
            <a:cxnSpLocks/>
          </p:cNvCxnSpPr>
          <p:nvPr/>
        </p:nvCxnSpPr>
        <p:spPr>
          <a:xfrm flipH="1">
            <a:off x="8344504" y="2855993"/>
            <a:ext cx="2283524" cy="45552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224435-4FBE-2340-A602-DB2A476ABE53}"/>
              </a:ext>
            </a:extLst>
          </p:cNvPr>
          <p:cNvCxnSpPr>
            <a:cxnSpLocks/>
          </p:cNvCxnSpPr>
          <p:nvPr/>
        </p:nvCxnSpPr>
        <p:spPr>
          <a:xfrm flipH="1">
            <a:off x="10762938" y="2828010"/>
            <a:ext cx="658317" cy="49180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3A35E71-2969-CD4A-B978-059F11D6BA15}"/>
              </a:ext>
            </a:extLst>
          </p:cNvPr>
          <p:cNvPicPr>
            <a:picLocks noChangeAspect="1"/>
          </p:cNvPicPr>
          <p:nvPr/>
        </p:nvPicPr>
        <p:blipFill>
          <a:blip r:embed="rId12"/>
          <a:stretch>
            <a:fillRect/>
          </a:stretch>
        </p:blipFill>
        <p:spPr>
          <a:xfrm>
            <a:off x="110482" y="3311522"/>
            <a:ext cx="2556854" cy="1917641"/>
          </a:xfrm>
          <a:prstGeom prst="rect">
            <a:avLst/>
          </a:prstGeom>
        </p:spPr>
      </p:pic>
      <p:sp>
        <p:nvSpPr>
          <p:cNvPr id="18" name="TextBox 17">
            <a:extLst>
              <a:ext uri="{FF2B5EF4-FFF2-40B4-BE49-F238E27FC236}">
                <a16:creationId xmlns:a16="http://schemas.microsoft.com/office/drawing/2014/main" id="{A946B69C-6C27-A140-9E90-3607F5F3A7AA}"/>
              </a:ext>
            </a:extLst>
          </p:cNvPr>
          <p:cNvSpPr txBox="1"/>
          <p:nvPr/>
        </p:nvSpPr>
        <p:spPr>
          <a:xfrm>
            <a:off x="8826500" y="6813804"/>
            <a:ext cx="3381054" cy="307777"/>
          </a:xfrm>
          <a:prstGeom prst="rect">
            <a:avLst/>
          </a:prstGeom>
          <a:noFill/>
        </p:spPr>
        <p:txBody>
          <a:bodyPr wrap="none" rtlCol="0">
            <a:spAutoFit/>
          </a:bodyPr>
          <a:lstStyle/>
          <a:p>
            <a:r>
              <a:rPr lang="en-US" sz="1400" dirty="0">
                <a:solidFill>
                  <a:schemeClr val="bg2"/>
                </a:solidFill>
                <a:latin typeface="Candara" panose="020E0502030303020204" pitchFamily="34" charset="0"/>
              </a:rPr>
              <a:t>Image credit: LIGO Scientific Collaboration</a:t>
            </a:r>
          </a:p>
        </p:txBody>
      </p:sp>
      <p:cxnSp>
        <p:nvCxnSpPr>
          <p:cNvPr id="20" name="Straight Arrow Connector 19">
            <a:extLst>
              <a:ext uri="{FF2B5EF4-FFF2-40B4-BE49-F238E27FC236}">
                <a16:creationId xmlns:a16="http://schemas.microsoft.com/office/drawing/2014/main" id="{8175385D-58ED-C240-A0BB-168683804BBE}"/>
              </a:ext>
            </a:extLst>
          </p:cNvPr>
          <p:cNvCxnSpPr>
            <a:cxnSpLocks/>
          </p:cNvCxnSpPr>
          <p:nvPr/>
        </p:nvCxnSpPr>
        <p:spPr>
          <a:xfrm flipH="1" flipV="1">
            <a:off x="10944380" y="2201739"/>
            <a:ext cx="295431" cy="30572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1745F8C-270C-384C-B4AD-4308005FDA64}"/>
              </a:ext>
            </a:extLst>
          </p:cNvPr>
          <p:cNvPicPr>
            <a:picLocks noChangeAspect="1"/>
          </p:cNvPicPr>
          <p:nvPr/>
        </p:nvPicPr>
        <p:blipFill>
          <a:blip r:embed="rId13"/>
          <a:stretch>
            <a:fillRect/>
          </a:stretch>
        </p:blipFill>
        <p:spPr>
          <a:xfrm>
            <a:off x="10233180" y="720083"/>
            <a:ext cx="1422400" cy="1422400"/>
          </a:xfrm>
          <a:prstGeom prst="rect">
            <a:avLst/>
          </a:prstGeom>
        </p:spPr>
      </p:pic>
      <p:sp>
        <p:nvSpPr>
          <p:cNvPr id="23" name="TextBox 22">
            <a:extLst>
              <a:ext uri="{FF2B5EF4-FFF2-40B4-BE49-F238E27FC236}">
                <a16:creationId xmlns:a16="http://schemas.microsoft.com/office/drawing/2014/main" id="{F90D9843-1A79-9A41-A901-ED95C4ED4748}"/>
              </a:ext>
            </a:extLst>
          </p:cNvPr>
          <p:cNvSpPr txBox="1"/>
          <p:nvPr/>
        </p:nvSpPr>
        <p:spPr>
          <a:xfrm>
            <a:off x="9694366" y="1747024"/>
            <a:ext cx="822661" cy="646331"/>
          </a:xfrm>
          <a:prstGeom prst="rect">
            <a:avLst/>
          </a:prstGeom>
          <a:noFill/>
        </p:spPr>
        <p:txBody>
          <a:bodyPr wrap="none" rtlCol="0">
            <a:spAutoFit/>
          </a:bodyPr>
          <a:lstStyle/>
          <a:p>
            <a:r>
              <a:rPr lang="en-US" b="1" dirty="0">
                <a:latin typeface="Candara" panose="020E0502030303020204" pitchFamily="34" charset="0"/>
              </a:rPr>
              <a:t>Nobel </a:t>
            </a:r>
          </a:p>
          <a:p>
            <a:r>
              <a:rPr lang="en-US" b="1" dirty="0">
                <a:latin typeface="Candara" panose="020E0502030303020204" pitchFamily="34" charset="0"/>
              </a:rPr>
              <a:t>Prize</a:t>
            </a:r>
          </a:p>
        </p:txBody>
      </p:sp>
    </p:spTree>
    <p:extLst>
      <p:ext uri="{BB962C8B-B14F-4D97-AF65-F5344CB8AC3E}">
        <p14:creationId xmlns:p14="http://schemas.microsoft.com/office/powerpoint/2010/main" val="4125401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55D419-49FE-8038-DFA5-8186083EBFD1}"/>
            </a:ext>
          </a:extLst>
        </p:cNvPr>
        <p:cNvGrpSpPr/>
        <p:nvPr/>
      </p:nvGrpSpPr>
      <p:grpSpPr>
        <a:xfrm>
          <a:off x="0" y="0"/>
          <a:ext cx="0" cy="0"/>
          <a:chOff x="0" y="0"/>
          <a:chExt cx="0" cy="0"/>
        </a:xfrm>
      </p:grpSpPr>
      <p:sp>
        <p:nvSpPr>
          <p:cNvPr id="30" name="Rounded Rectangle 29">
            <a:extLst>
              <a:ext uri="{FF2B5EF4-FFF2-40B4-BE49-F238E27FC236}">
                <a16:creationId xmlns:a16="http://schemas.microsoft.com/office/drawing/2014/main" id="{6171BE7C-3C0E-3551-F5C9-9AAA8C40EE96}"/>
              </a:ext>
            </a:extLst>
          </p:cNvPr>
          <p:cNvSpPr/>
          <p:nvPr/>
        </p:nvSpPr>
        <p:spPr>
          <a:xfrm>
            <a:off x="6499805" y="3582557"/>
            <a:ext cx="1810692" cy="1593409"/>
          </a:xfrm>
          <a:prstGeom prst="roundRect">
            <a:avLst/>
          </a:prstGeom>
          <a:gradFill flip="none" rotWithShape="1">
            <a:gsLst>
              <a:gs pos="0">
                <a:srgbClr val="4285F4">
                  <a:shade val="30000"/>
                  <a:satMod val="115000"/>
                </a:srgbClr>
              </a:gs>
              <a:gs pos="50000">
                <a:srgbClr val="4285F4">
                  <a:shade val="67500"/>
                  <a:satMod val="115000"/>
                </a:srgbClr>
              </a:gs>
              <a:gs pos="100000">
                <a:srgbClr val="4285F4">
                  <a:shade val="100000"/>
                  <a:satMod val="115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3F3E1"/>
              </a:solidFill>
            </a:endParaRPr>
          </a:p>
        </p:txBody>
      </p:sp>
      <p:sp>
        <p:nvSpPr>
          <p:cNvPr id="4" name="Slide Number Placeholder 3">
            <a:extLst>
              <a:ext uri="{FF2B5EF4-FFF2-40B4-BE49-F238E27FC236}">
                <a16:creationId xmlns:a16="http://schemas.microsoft.com/office/drawing/2014/main" id="{EDDF0019-392B-556F-0B05-B5E42DF0514C}"/>
              </a:ext>
            </a:extLst>
          </p:cNvPr>
          <p:cNvSpPr>
            <a:spLocks noGrp="1"/>
          </p:cNvSpPr>
          <p:nvPr>
            <p:ph type="sldNum" sz="quarter" idx="12"/>
          </p:nvPr>
        </p:nvSpPr>
        <p:spPr/>
        <p:txBody>
          <a:bodyPr spcFirstLastPara="1" vert="horz" wrap="square" lIns="91440" tIns="45720" rIns="91440" bIns="45720" rtlCol="0" anchor="ctr" anchorCtr="0">
            <a:normAutofit/>
          </a:bodyPr>
          <a:lstStyle/>
          <a:p>
            <a:pPr>
              <a:spcAft>
                <a:spcPts val="600"/>
              </a:spcAft>
            </a:pPr>
            <a:fld id="{E16CCB17-7BC6-9849-9FEA-0EA59FB0C284}" type="slidenum">
              <a:rPr lang="en-US" sz="1100">
                <a:solidFill>
                  <a:srgbClr val="FFFFFF"/>
                </a:solidFill>
                <a:ea typeface="+mn-ea"/>
                <a:cs typeface="+mn-cs"/>
              </a:rPr>
              <a:pPr>
                <a:spcAft>
                  <a:spcPts val="600"/>
                </a:spcAft>
              </a:pPr>
              <a:t>9</a:t>
            </a:fld>
            <a:endParaRPr lang="en-US" sz="1100" dirty="0">
              <a:solidFill>
                <a:srgbClr val="FFFFFF"/>
              </a:solidFill>
              <a:ea typeface="+mn-ea"/>
              <a:cs typeface="+mn-cs"/>
            </a:endParaRPr>
          </a:p>
        </p:txBody>
      </p:sp>
      <p:sp>
        <p:nvSpPr>
          <p:cNvPr id="6" name="TextBox 5">
            <a:extLst>
              <a:ext uri="{FF2B5EF4-FFF2-40B4-BE49-F238E27FC236}">
                <a16:creationId xmlns:a16="http://schemas.microsoft.com/office/drawing/2014/main" id="{A8253851-4953-D734-CE6E-1691653A1E1E}"/>
              </a:ext>
            </a:extLst>
          </p:cNvPr>
          <p:cNvSpPr txBox="1"/>
          <p:nvPr/>
        </p:nvSpPr>
        <p:spPr>
          <a:xfrm>
            <a:off x="1230290" y="6200359"/>
            <a:ext cx="3472425" cy="318100"/>
          </a:xfrm>
          <a:prstGeom prst="rect">
            <a:avLst/>
          </a:prstGeom>
          <a:noFill/>
        </p:spPr>
        <p:txBody>
          <a:bodyPr wrap="none" rtlCol="0">
            <a:spAutoFit/>
          </a:bodyPr>
          <a:lstStyle/>
          <a:p>
            <a:r>
              <a:rPr lang="en-US" sz="1467" b="1" dirty="0">
                <a:solidFill>
                  <a:srgbClr val="5F8BC2"/>
                </a:solidFill>
                <a:latin typeface="Roboto" panose="02000000000000000000" pitchFamily="2" charset="0"/>
                <a:ea typeface="Roboto" panose="02000000000000000000" pitchFamily="2" charset="0"/>
                <a:cs typeface="Roboto" panose="02000000000000000000" pitchFamily="2" charset="0"/>
              </a:rPr>
              <a:t>Slide Courtesy of Scott Callaghan, USC</a:t>
            </a:r>
          </a:p>
        </p:txBody>
      </p:sp>
      <p:pic>
        <p:nvPicPr>
          <p:cNvPr id="3" name="Picture 2">
            <a:extLst>
              <a:ext uri="{FF2B5EF4-FFF2-40B4-BE49-F238E27FC236}">
                <a16:creationId xmlns:a16="http://schemas.microsoft.com/office/drawing/2014/main" id="{9BB4A6B2-7E4E-FE7C-6959-67D38CAE5336}"/>
              </a:ext>
            </a:extLst>
          </p:cNvPr>
          <p:cNvPicPr>
            <a:picLocks noChangeAspect="1"/>
          </p:cNvPicPr>
          <p:nvPr/>
        </p:nvPicPr>
        <p:blipFill>
          <a:blip r:embed="rId3"/>
          <a:stretch>
            <a:fillRect/>
          </a:stretch>
        </p:blipFill>
        <p:spPr>
          <a:xfrm>
            <a:off x="40494" y="55326"/>
            <a:ext cx="3193743" cy="3853631"/>
          </a:xfrm>
          <a:prstGeom prst="rect">
            <a:avLst/>
          </a:prstGeom>
          <a:ln>
            <a:solidFill>
              <a:srgbClr val="119D96"/>
            </a:solidFill>
          </a:ln>
        </p:spPr>
      </p:pic>
      <p:sp>
        <p:nvSpPr>
          <p:cNvPr id="7" name="Rectangle 6">
            <a:extLst>
              <a:ext uri="{FF2B5EF4-FFF2-40B4-BE49-F238E27FC236}">
                <a16:creationId xmlns:a16="http://schemas.microsoft.com/office/drawing/2014/main" id="{B6E3E175-E11F-BF59-3B42-443AE4F68DC7}"/>
              </a:ext>
            </a:extLst>
          </p:cNvPr>
          <p:cNvSpPr/>
          <p:nvPr/>
        </p:nvSpPr>
        <p:spPr>
          <a:xfrm>
            <a:off x="259982" y="4762586"/>
            <a:ext cx="2009775" cy="872922"/>
          </a:xfrm>
          <a:prstGeom prst="rect">
            <a:avLst/>
          </a:prstGeom>
        </p:spPr>
        <p:txBody>
          <a:bodyPr wrap="square" lIns="72000" tIns="36000" rIns="72000" bIns="36000" anchor="t">
            <a:spAutoFit/>
          </a:bodyPr>
          <a:lstStyle/>
          <a:p>
            <a:pPr marL="285744" indent="-285744">
              <a:spcAft>
                <a:spcPts val="600"/>
              </a:spcAft>
              <a:buClr>
                <a:srgbClr val="6CAF27"/>
              </a:buClr>
              <a:buSzPct val="100000"/>
              <a:buFont typeface="Wingdings" panose="05000000000000000000" pitchFamily="2" charset="2"/>
              <a:buChar char="ü"/>
            </a:pPr>
            <a:r>
              <a:rPr lang="en-US" sz="1400"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Calibri"/>
              </a:rPr>
              <a:t>Building engineers</a:t>
            </a:r>
          </a:p>
          <a:p>
            <a:pPr marL="285744" indent="-285744">
              <a:spcAft>
                <a:spcPts val="600"/>
              </a:spcAft>
              <a:buClr>
                <a:srgbClr val="6CAF27"/>
              </a:buClr>
              <a:buSzPct val="100000"/>
              <a:buFont typeface="Wingdings" panose="05000000000000000000" pitchFamily="2" charset="2"/>
              <a:buChar char="ü"/>
            </a:pPr>
            <a:r>
              <a:rPr lang="en-US" sz="1400"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Calibri"/>
              </a:rPr>
              <a:t>Disaster planners</a:t>
            </a:r>
          </a:p>
          <a:p>
            <a:pPr marL="285744" indent="-285744">
              <a:spcAft>
                <a:spcPts val="600"/>
              </a:spcAft>
              <a:buClr>
                <a:srgbClr val="6CAF27"/>
              </a:buClr>
              <a:buSzPct val="100000"/>
              <a:buFont typeface="Wingdings" panose="05000000000000000000" pitchFamily="2" charset="2"/>
              <a:buChar char="ü"/>
            </a:pPr>
            <a:r>
              <a:rPr lang="en-US" sz="1400"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Calibri"/>
              </a:rPr>
              <a:t>Insurance agencies</a:t>
            </a:r>
          </a:p>
        </p:txBody>
      </p:sp>
      <p:sp>
        <p:nvSpPr>
          <p:cNvPr id="8" name="Rectangle 7">
            <a:extLst>
              <a:ext uri="{FF2B5EF4-FFF2-40B4-BE49-F238E27FC236}">
                <a16:creationId xmlns:a16="http://schemas.microsoft.com/office/drawing/2014/main" id="{08B38DB3-FCE0-4763-7E42-D9CF236CA14C}"/>
              </a:ext>
            </a:extLst>
          </p:cNvPr>
          <p:cNvSpPr/>
          <p:nvPr/>
        </p:nvSpPr>
        <p:spPr>
          <a:xfrm>
            <a:off x="384674" y="3989526"/>
            <a:ext cx="2230583" cy="642090"/>
          </a:xfrm>
          <a:prstGeom prst="rect">
            <a:avLst/>
          </a:prstGeom>
        </p:spPr>
        <p:txBody>
          <a:bodyPr wrap="square" lIns="72000" tIns="36000" rIns="72000" bIns="36000" anchor="t">
            <a:spAutoFit/>
          </a:bodyPr>
          <a:lstStyle/>
          <a:p>
            <a:pPr>
              <a:spcAft>
                <a:spcPts val="600"/>
              </a:spcAft>
              <a:buClr>
                <a:srgbClr val="005493"/>
              </a:buClr>
              <a:buSzPct val="100000"/>
            </a:pPr>
            <a:r>
              <a:rPr lang="en-US" sz="1600" b="1" i="1" dirty="0">
                <a:solidFill>
                  <a:srgbClr val="6CAF27"/>
                </a:solidFill>
                <a:latin typeface="Roboto" panose="02000000000000000000" pitchFamily="2" charset="0"/>
                <a:ea typeface="Roboto" panose="02000000000000000000" pitchFamily="2" charset="0"/>
                <a:cs typeface="Roboto" panose="02000000000000000000" pitchFamily="2" charset="0"/>
                <a:sym typeface="Calibri"/>
              </a:rPr>
              <a:t>Useful information </a:t>
            </a:r>
          </a:p>
          <a:p>
            <a:pPr>
              <a:spcAft>
                <a:spcPts val="600"/>
              </a:spcAft>
              <a:buClr>
                <a:srgbClr val="005493"/>
              </a:buClr>
              <a:buSzPct val="100000"/>
            </a:pPr>
            <a:r>
              <a:rPr lang="en-US" sz="1600" b="1" i="1" dirty="0">
                <a:solidFill>
                  <a:srgbClr val="6CAF27"/>
                </a:solidFill>
                <a:latin typeface="Roboto" panose="02000000000000000000" pitchFamily="2" charset="0"/>
                <a:ea typeface="Roboto" panose="02000000000000000000" pitchFamily="2" charset="0"/>
                <a:cs typeface="Roboto" panose="02000000000000000000" pitchFamily="2" charset="0"/>
                <a:sym typeface="Calibri"/>
              </a:rPr>
              <a:t>for:</a:t>
            </a:r>
          </a:p>
        </p:txBody>
      </p:sp>
      <p:pic>
        <p:nvPicPr>
          <p:cNvPr id="4098" name="Picture 2" descr="Southern California Earthquake Center">
            <a:extLst>
              <a:ext uri="{FF2B5EF4-FFF2-40B4-BE49-F238E27FC236}">
                <a16:creationId xmlns:a16="http://schemas.microsoft.com/office/drawing/2014/main" id="{A3FAC5A4-49B1-838C-9B52-B0D79FE7C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8677" y="5440826"/>
            <a:ext cx="2237215" cy="1285471"/>
          </a:xfrm>
          <a:prstGeom prst="roundRect">
            <a:avLst/>
          </a:prstGeom>
          <a:solidFill>
            <a:schemeClr val="accent1"/>
          </a:solidFill>
        </p:spPr>
      </p:pic>
      <p:sp>
        <p:nvSpPr>
          <p:cNvPr id="9" name="TextBox 8">
            <a:extLst>
              <a:ext uri="{FF2B5EF4-FFF2-40B4-BE49-F238E27FC236}">
                <a16:creationId xmlns:a16="http://schemas.microsoft.com/office/drawing/2014/main" id="{913EC65D-D077-AE55-C0F9-944026A8C4E4}"/>
              </a:ext>
            </a:extLst>
          </p:cNvPr>
          <p:cNvSpPr txBox="1"/>
          <p:nvPr/>
        </p:nvSpPr>
        <p:spPr>
          <a:xfrm>
            <a:off x="3556001" y="246371"/>
            <a:ext cx="6709361" cy="502766"/>
          </a:xfrm>
          <a:prstGeom prst="rect">
            <a:avLst/>
          </a:prstGeom>
          <a:noFill/>
        </p:spPr>
        <p:txBody>
          <a:bodyPr wrap="square">
            <a:spAutoFit/>
          </a:bodyPr>
          <a:lstStyle/>
          <a:p>
            <a:r>
              <a:rPr lang="en-US" sz="2667" dirty="0">
                <a:solidFill>
                  <a:srgbClr val="045A76"/>
                </a:solidFill>
                <a:latin typeface="Roboto" panose="02000000000000000000" pitchFamily="2" charset="0"/>
                <a:ea typeface="Roboto" panose="02000000000000000000" pitchFamily="2" charset="0"/>
                <a:cs typeface="Roboto" panose="02000000000000000000" pitchFamily="2" charset="0"/>
              </a:rPr>
              <a:t>Pegasus for Seismic Hazard Applications </a:t>
            </a:r>
          </a:p>
        </p:txBody>
      </p:sp>
      <p:sp>
        <p:nvSpPr>
          <p:cNvPr id="29" name="Rounded Rectangle 28">
            <a:extLst>
              <a:ext uri="{FF2B5EF4-FFF2-40B4-BE49-F238E27FC236}">
                <a16:creationId xmlns:a16="http://schemas.microsoft.com/office/drawing/2014/main" id="{8DFA4481-AE48-457A-C5F3-426685FDECE5}"/>
              </a:ext>
            </a:extLst>
          </p:cNvPr>
          <p:cNvSpPr/>
          <p:nvPr/>
        </p:nvSpPr>
        <p:spPr>
          <a:xfrm>
            <a:off x="3706921" y="3582557"/>
            <a:ext cx="1810692" cy="1593409"/>
          </a:xfrm>
          <a:prstGeom prst="roundRect">
            <a:avLst/>
          </a:prstGeom>
          <a:gradFill flip="none" rotWithShape="1">
            <a:gsLst>
              <a:gs pos="0">
                <a:srgbClr val="4285F4">
                  <a:shade val="30000"/>
                  <a:satMod val="115000"/>
                </a:srgbClr>
              </a:gs>
              <a:gs pos="50000">
                <a:srgbClr val="4285F4">
                  <a:shade val="67500"/>
                  <a:satMod val="115000"/>
                </a:srgbClr>
              </a:gs>
              <a:gs pos="100000">
                <a:srgbClr val="4285F4">
                  <a:shade val="100000"/>
                  <a:satMod val="115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3F3E1"/>
              </a:solidFill>
            </a:endParaRPr>
          </a:p>
        </p:txBody>
      </p:sp>
      <p:sp>
        <p:nvSpPr>
          <p:cNvPr id="19" name="Text 10">
            <a:extLst>
              <a:ext uri="{FF2B5EF4-FFF2-40B4-BE49-F238E27FC236}">
                <a16:creationId xmlns:a16="http://schemas.microsoft.com/office/drawing/2014/main" id="{9E53B381-CD11-B15A-88E4-E836297D659D}"/>
              </a:ext>
            </a:extLst>
          </p:cNvPr>
          <p:cNvSpPr/>
          <p:nvPr/>
        </p:nvSpPr>
        <p:spPr>
          <a:xfrm>
            <a:off x="4007667" y="3698111"/>
            <a:ext cx="1307301" cy="770572"/>
          </a:xfrm>
          <a:prstGeom prst="rect">
            <a:avLst/>
          </a:prstGeom>
          <a:noFill/>
          <a:ln/>
        </p:spPr>
        <p:txBody>
          <a:bodyPr wrap="none" lIns="0" tIns="0" rIns="0" bIns="0" rtlCol="0" anchor="t"/>
          <a:lstStyle/>
          <a:p>
            <a:pPr algn="ctr">
              <a:lnSpc>
                <a:spcPts val="6067"/>
              </a:lnSpc>
            </a:pPr>
            <a:r>
              <a:rPr lang="en-US" sz="3733" b="1" kern="0" spc="-61" dirty="0">
                <a:solidFill>
                  <a:srgbClr val="F3F3E1"/>
                </a:solidFill>
                <a:latin typeface="Montserrat Bold" pitchFamily="34" charset="0"/>
                <a:ea typeface="Montserrat Bold" pitchFamily="34" charset="-122"/>
                <a:cs typeface="Montserrat Bold" pitchFamily="34" charset="-120"/>
              </a:rPr>
              <a:t>1 PB</a:t>
            </a:r>
            <a:endParaRPr lang="en-US" sz="3733" dirty="0">
              <a:solidFill>
                <a:srgbClr val="F3F3E1"/>
              </a:solidFill>
            </a:endParaRPr>
          </a:p>
        </p:txBody>
      </p:sp>
      <p:sp>
        <p:nvSpPr>
          <p:cNvPr id="20" name="Text 11">
            <a:extLst>
              <a:ext uri="{FF2B5EF4-FFF2-40B4-BE49-F238E27FC236}">
                <a16:creationId xmlns:a16="http://schemas.microsoft.com/office/drawing/2014/main" id="{EFE35BA4-E608-DF4B-9949-521331827F09}"/>
              </a:ext>
            </a:extLst>
          </p:cNvPr>
          <p:cNvSpPr/>
          <p:nvPr/>
        </p:nvSpPr>
        <p:spPr>
          <a:xfrm>
            <a:off x="3319510" y="4370755"/>
            <a:ext cx="2653348" cy="331471"/>
          </a:xfrm>
          <a:prstGeom prst="rect">
            <a:avLst/>
          </a:prstGeom>
          <a:noFill/>
          <a:ln/>
        </p:spPr>
        <p:txBody>
          <a:bodyPr wrap="none" lIns="0" tIns="0" rIns="0" bIns="0" rtlCol="0" anchor="t"/>
          <a:lstStyle/>
          <a:p>
            <a:pPr algn="ctr">
              <a:lnSpc>
                <a:spcPts val="2600"/>
              </a:lnSpc>
            </a:pPr>
            <a:r>
              <a:rPr lang="en-US" sz="1333" b="1" kern="0" spc="-21" dirty="0">
                <a:solidFill>
                  <a:srgbClr val="F3F3E1"/>
                </a:solidFill>
                <a:latin typeface="Montserrat Bold" pitchFamily="34" charset="0"/>
                <a:ea typeface="Montserrat Bold" pitchFamily="34" charset="-122"/>
                <a:cs typeface="Montserrat Bold" pitchFamily="34" charset="-120"/>
              </a:rPr>
              <a:t>Data</a:t>
            </a:r>
            <a:endParaRPr lang="en-US" sz="1333" dirty="0">
              <a:solidFill>
                <a:srgbClr val="F3F3E1"/>
              </a:solidFill>
            </a:endParaRPr>
          </a:p>
        </p:txBody>
      </p:sp>
      <p:sp>
        <p:nvSpPr>
          <p:cNvPr id="21" name="Text 12">
            <a:extLst>
              <a:ext uri="{FF2B5EF4-FFF2-40B4-BE49-F238E27FC236}">
                <a16:creationId xmlns:a16="http://schemas.microsoft.com/office/drawing/2014/main" id="{B6B969E4-8B03-F1CE-86C0-02736B89A2BD}"/>
              </a:ext>
            </a:extLst>
          </p:cNvPr>
          <p:cNvSpPr/>
          <p:nvPr/>
        </p:nvSpPr>
        <p:spPr>
          <a:xfrm>
            <a:off x="2158394" y="4695605"/>
            <a:ext cx="5103653" cy="350203"/>
          </a:xfrm>
          <a:prstGeom prst="rect">
            <a:avLst/>
          </a:prstGeom>
          <a:noFill/>
          <a:ln/>
        </p:spPr>
        <p:txBody>
          <a:bodyPr wrap="none" lIns="0" tIns="0" rIns="0" bIns="0" rtlCol="0" anchor="t"/>
          <a:lstStyle/>
          <a:p>
            <a:pPr algn="ctr">
              <a:lnSpc>
                <a:spcPts val="2733"/>
              </a:lnSpc>
            </a:pPr>
            <a:r>
              <a:rPr lang="en-US" sz="1200" dirty="0">
                <a:solidFill>
                  <a:srgbClr val="F3F3E1"/>
                </a:solidFill>
                <a:latin typeface="Source Sans Pro" pitchFamily="34" charset="0"/>
                <a:ea typeface="Source Sans Pro" pitchFamily="34" charset="-122"/>
                <a:cs typeface="Source Sans Pro" pitchFamily="34" charset="-120"/>
              </a:rPr>
              <a:t>Managed by Pegasus</a:t>
            </a:r>
            <a:endParaRPr lang="en-US" sz="1200" dirty="0">
              <a:solidFill>
                <a:srgbClr val="F3F3E1"/>
              </a:solidFill>
            </a:endParaRPr>
          </a:p>
        </p:txBody>
      </p:sp>
      <p:sp>
        <p:nvSpPr>
          <p:cNvPr id="22" name="Text 13">
            <a:extLst>
              <a:ext uri="{FF2B5EF4-FFF2-40B4-BE49-F238E27FC236}">
                <a16:creationId xmlns:a16="http://schemas.microsoft.com/office/drawing/2014/main" id="{D26167A5-32C4-5A49-01C5-CD3B1D2C0B1D}"/>
              </a:ext>
            </a:extLst>
          </p:cNvPr>
          <p:cNvSpPr/>
          <p:nvPr/>
        </p:nvSpPr>
        <p:spPr>
          <a:xfrm>
            <a:off x="6738246" y="3698111"/>
            <a:ext cx="1333809" cy="770572"/>
          </a:xfrm>
          <a:prstGeom prst="rect">
            <a:avLst/>
          </a:prstGeom>
          <a:noFill/>
          <a:ln/>
        </p:spPr>
        <p:txBody>
          <a:bodyPr wrap="none" lIns="0" tIns="0" rIns="0" bIns="0" rtlCol="0" anchor="t"/>
          <a:lstStyle/>
          <a:p>
            <a:pPr algn="ctr">
              <a:lnSpc>
                <a:spcPts val="6067"/>
              </a:lnSpc>
            </a:pPr>
            <a:r>
              <a:rPr lang="en-US" sz="3733" b="1" kern="0" spc="-61" dirty="0">
                <a:solidFill>
                  <a:srgbClr val="F3F3E1"/>
                </a:solidFill>
                <a:latin typeface="Montserrat Bold" pitchFamily="34" charset="0"/>
                <a:ea typeface="Montserrat Bold" pitchFamily="34" charset="-122"/>
                <a:cs typeface="Montserrat Bold" pitchFamily="34" charset="-120"/>
              </a:rPr>
              <a:t>9M</a:t>
            </a:r>
            <a:endParaRPr lang="en-US" sz="3733" dirty="0">
              <a:solidFill>
                <a:srgbClr val="F3F3E1"/>
              </a:solidFill>
            </a:endParaRPr>
          </a:p>
        </p:txBody>
      </p:sp>
      <p:sp>
        <p:nvSpPr>
          <p:cNvPr id="23" name="Text 14">
            <a:extLst>
              <a:ext uri="{FF2B5EF4-FFF2-40B4-BE49-F238E27FC236}">
                <a16:creationId xmlns:a16="http://schemas.microsoft.com/office/drawing/2014/main" id="{2C25C7CC-6C36-1755-1AEB-39A736F7DE14}"/>
              </a:ext>
            </a:extLst>
          </p:cNvPr>
          <p:cNvSpPr/>
          <p:nvPr/>
        </p:nvSpPr>
        <p:spPr>
          <a:xfrm>
            <a:off x="6078477" y="4370755"/>
            <a:ext cx="2653348" cy="331471"/>
          </a:xfrm>
          <a:prstGeom prst="rect">
            <a:avLst/>
          </a:prstGeom>
          <a:noFill/>
          <a:ln/>
        </p:spPr>
        <p:txBody>
          <a:bodyPr wrap="none" lIns="0" tIns="0" rIns="0" bIns="0" rtlCol="0" anchor="t"/>
          <a:lstStyle/>
          <a:p>
            <a:pPr algn="ctr">
              <a:lnSpc>
                <a:spcPts val="2600"/>
              </a:lnSpc>
            </a:pPr>
            <a:r>
              <a:rPr lang="en-US" sz="1333" b="1" kern="0" spc="-21" dirty="0">
                <a:solidFill>
                  <a:srgbClr val="F3F3E1"/>
                </a:solidFill>
                <a:latin typeface="Montserrat Bold" pitchFamily="34" charset="0"/>
                <a:ea typeface="Montserrat Bold" pitchFamily="34" charset="-122"/>
                <a:cs typeface="Montserrat Bold" pitchFamily="34" charset="-120"/>
              </a:rPr>
              <a:t>Files</a:t>
            </a:r>
            <a:endParaRPr lang="en-US" sz="1333" dirty="0">
              <a:solidFill>
                <a:srgbClr val="F3F3E1"/>
              </a:solidFill>
            </a:endParaRPr>
          </a:p>
        </p:txBody>
      </p:sp>
      <p:sp>
        <p:nvSpPr>
          <p:cNvPr id="24" name="Text 15">
            <a:extLst>
              <a:ext uri="{FF2B5EF4-FFF2-40B4-BE49-F238E27FC236}">
                <a16:creationId xmlns:a16="http://schemas.microsoft.com/office/drawing/2014/main" id="{93DFB9FE-D84F-D8ED-CDA8-4FDBB0705E6F}"/>
              </a:ext>
            </a:extLst>
          </p:cNvPr>
          <p:cNvSpPr/>
          <p:nvPr/>
        </p:nvSpPr>
        <p:spPr>
          <a:xfrm>
            <a:off x="6438505" y="4695605"/>
            <a:ext cx="1933288" cy="350203"/>
          </a:xfrm>
          <a:prstGeom prst="rect">
            <a:avLst/>
          </a:prstGeom>
          <a:noFill/>
          <a:ln/>
        </p:spPr>
        <p:txBody>
          <a:bodyPr wrap="none" lIns="0" tIns="0" rIns="0" bIns="0" rtlCol="0" anchor="t"/>
          <a:lstStyle/>
          <a:p>
            <a:pPr algn="ctr">
              <a:lnSpc>
                <a:spcPts val="2733"/>
              </a:lnSpc>
            </a:pPr>
            <a:r>
              <a:rPr lang="en-US" sz="1200" dirty="0">
                <a:solidFill>
                  <a:srgbClr val="F3F3E1"/>
                </a:solidFill>
                <a:latin typeface="Source Sans Pro" pitchFamily="34" charset="0"/>
                <a:ea typeface="Source Sans Pro" pitchFamily="34" charset="-122"/>
                <a:cs typeface="Source Sans Pro" pitchFamily="34" charset="-120"/>
              </a:rPr>
              <a:t>Staged to USC CARC</a:t>
            </a:r>
            <a:endParaRPr lang="en-US" sz="1200" dirty="0">
              <a:solidFill>
                <a:srgbClr val="F3F3E1"/>
              </a:solidFill>
            </a:endParaRPr>
          </a:p>
        </p:txBody>
      </p:sp>
      <p:sp>
        <p:nvSpPr>
          <p:cNvPr id="25" name="Text 16">
            <a:extLst>
              <a:ext uri="{FF2B5EF4-FFF2-40B4-BE49-F238E27FC236}">
                <a16:creationId xmlns:a16="http://schemas.microsoft.com/office/drawing/2014/main" id="{2EE8C5C2-0527-F041-291C-B98E165C5151}"/>
              </a:ext>
            </a:extLst>
          </p:cNvPr>
          <p:cNvSpPr/>
          <p:nvPr/>
        </p:nvSpPr>
        <p:spPr>
          <a:xfrm>
            <a:off x="2334154" y="5491959"/>
            <a:ext cx="10557511" cy="350203"/>
          </a:xfrm>
          <a:prstGeom prst="rect">
            <a:avLst/>
          </a:prstGeom>
          <a:noFill/>
          <a:ln/>
        </p:spPr>
        <p:txBody>
          <a:bodyPr wrap="none" lIns="0" tIns="0" rIns="0" bIns="0" rtlCol="0" anchor="t"/>
          <a:lstStyle/>
          <a:p>
            <a:pPr>
              <a:lnSpc>
                <a:spcPts val="2733"/>
              </a:lnSpc>
            </a:pPr>
            <a:r>
              <a:rPr lang="en-US" sz="2133" b="1" dirty="0">
                <a:solidFill>
                  <a:srgbClr val="0C213F"/>
                </a:solidFill>
                <a:latin typeface="Roboto" panose="02000000000000000000" pitchFamily="2" charset="0"/>
                <a:ea typeface="Roboto" panose="02000000000000000000" pitchFamily="2" charset="0"/>
                <a:cs typeface="Roboto" panose="02000000000000000000" pitchFamily="2" charset="0"/>
              </a:rPr>
              <a:t>Two new Northern California hazard models were produced.</a:t>
            </a:r>
          </a:p>
        </p:txBody>
      </p:sp>
      <p:grpSp>
        <p:nvGrpSpPr>
          <p:cNvPr id="5" name="Group 4">
            <a:extLst>
              <a:ext uri="{FF2B5EF4-FFF2-40B4-BE49-F238E27FC236}">
                <a16:creationId xmlns:a16="http://schemas.microsoft.com/office/drawing/2014/main" id="{FBBCEA6E-48C1-54E2-4281-487B0AC432D6}"/>
              </a:ext>
            </a:extLst>
          </p:cNvPr>
          <p:cNvGrpSpPr/>
          <p:nvPr/>
        </p:nvGrpSpPr>
        <p:grpSpPr>
          <a:xfrm>
            <a:off x="3328968" y="1180979"/>
            <a:ext cx="9114691" cy="2388896"/>
            <a:chOff x="2496726" y="885734"/>
            <a:chExt cx="6836018" cy="1791672"/>
          </a:xfrm>
        </p:grpSpPr>
        <p:sp>
          <p:nvSpPr>
            <p:cNvPr id="28" name="Rounded Rectangle 27">
              <a:extLst>
                <a:ext uri="{FF2B5EF4-FFF2-40B4-BE49-F238E27FC236}">
                  <a16:creationId xmlns:a16="http://schemas.microsoft.com/office/drawing/2014/main" id="{D49DE608-7514-7CCE-DA40-544CEFDB5F6F}"/>
                </a:ext>
              </a:extLst>
            </p:cNvPr>
            <p:cNvSpPr/>
            <p:nvPr/>
          </p:nvSpPr>
          <p:spPr>
            <a:xfrm>
              <a:off x="6841402" y="885734"/>
              <a:ext cx="1358019" cy="1195057"/>
            </a:xfrm>
            <a:prstGeom prst="roundRect">
              <a:avLst/>
            </a:prstGeom>
            <a:gradFill flip="none" rotWithShape="1">
              <a:gsLst>
                <a:gs pos="0">
                  <a:srgbClr val="4285F4">
                    <a:shade val="30000"/>
                    <a:satMod val="115000"/>
                  </a:srgbClr>
                </a:gs>
                <a:gs pos="50000">
                  <a:srgbClr val="4285F4">
                    <a:shade val="67500"/>
                    <a:satMod val="115000"/>
                  </a:srgbClr>
                </a:gs>
                <a:gs pos="100000">
                  <a:srgbClr val="4285F4">
                    <a:shade val="100000"/>
                    <a:satMod val="115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B7AE5E39-D31F-EB3C-6891-A090088C7690}"/>
                </a:ext>
              </a:extLst>
            </p:cNvPr>
            <p:cNvSpPr/>
            <p:nvPr/>
          </p:nvSpPr>
          <p:spPr>
            <a:xfrm>
              <a:off x="4828515" y="885734"/>
              <a:ext cx="1358019" cy="1195057"/>
            </a:xfrm>
            <a:prstGeom prst="roundRect">
              <a:avLst/>
            </a:prstGeom>
            <a:gradFill flip="none" rotWithShape="1">
              <a:gsLst>
                <a:gs pos="0">
                  <a:srgbClr val="4285F4">
                    <a:shade val="30000"/>
                    <a:satMod val="115000"/>
                  </a:srgbClr>
                </a:gs>
                <a:gs pos="50000">
                  <a:srgbClr val="4285F4">
                    <a:shade val="67500"/>
                    <a:satMod val="115000"/>
                  </a:srgbClr>
                </a:gs>
                <a:gs pos="100000">
                  <a:srgbClr val="4285F4">
                    <a:shade val="100000"/>
                    <a:satMod val="115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9" name="Group 38">
              <a:extLst>
                <a:ext uri="{FF2B5EF4-FFF2-40B4-BE49-F238E27FC236}">
                  <a16:creationId xmlns:a16="http://schemas.microsoft.com/office/drawing/2014/main" id="{4DCE7D6A-16A9-DA19-E1A3-2C2C58D681B1}"/>
                </a:ext>
              </a:extLst>
            </p:cNvPr>
            <p:cNvGrpSpPr/>
            <p:nvPr/>
          </p:nvGrpSpPr>
          <p:grpSpPr>
            <a:xfrm>
              <a:off x="4571929" y="957151"/>
              <a:ext cx="1990011" cy="1013352"/>
              <a:chOff x="4571929" y="1020523"/>
              <a:chExt cx="1990011" cy="1013352"/>
            </a:xfrm>
          </p:grpSpPr>
          <p:sp>
            <p:nvSpPr>
              <p:cNvPr id="13" name="Text 4">
                <a:extLst>
                  <a:ext uri="{FF2B5EF4-FFF2-40B4-BE49-F238E27FC236}">
                    <a16:creationId xmlns:a16="http://schemas.microsoft.com/office/drawing/2014/main" id="{F1B0436F-A6C7-8D07-217D-D705E3A220F4}"/>
                  </a:ext>
                </a:extLst>
              </p:cNvPr>
              <p:cNvSpPr/>
              <p:nvPr/>
            </p:nvSpPr>
            <p:spPr>
              <a:xfrm>
                <a:off x="4986161" y="1020523"/>
                <a:ext cx="1161546" cy="577929"/>
              </a:xfrm>
              <a:prstGeom prst="rect">
                <a:avLst/>
              </a:prstGeom>
              <a:noFill/>
              <a:ln/>
            </p:spPr>
            <p:txBody>
              <a:bodyPr wrap="none" lIns="0" tIns="0" rIns="0" bIns="0" rtlCol="0" anchor="t"/>
              <a:lstStyle/>
              <a:p>
                <a:pPr algn="ctr">
                  <a:lnSpc>
                    <a:spcPts val="6067"/>
                  </a:lnSpc>
                </a:pPr>
                <a:r>
                  <a:rPr lang="en-US" sz="3733" b="1" kern="0" spc="-61" dirty="0">
                    <a:solidFill>
                      <a:srgbClr val="F3F3E1"/>
                    </a:solidFill>
                    <a:latin typeface="Montserrat Bold" pitchFamily="34" charset="0"/>
                    <a:ea typeface="Montserrat Bold" pitchFamily="34" charset="-122"/>
                    <a:cs typeface="Montserrat Bold" pitchFamily="34" charset="-120"/>
                  </a:rPr>
                  <a:t>55K</a:t>
                </a:r>
                <a:endParaRPr lang="en-US" sz="3733" dirty="0">
                  <a:solidFill>
                    <a:srgbClr val="F3F3E1"/>
                  </a:solidFill>
                </a:endParaRPr>
              </a:p>
            </p:txBody>
          </p:sp>
          <p:sp>
            <p:nvSpPr>
              <p:cNvPr id="14" name="Text 5">
                <a:extLst>
                  <a:ext uri="{FF2B5EF4-FFF2-40B4-BE49-F238E27FC236}">
                    <a16:creationId xmlns:a16="http://schemas.microsoft.com/office/drawing/2014/main" id="{2DA425F6-22C7-E665-9969-627F824AFAE8}"/>
                  </a:ext>
                </a:extLst>
              </p:cNvPr>
              <p:cNvSpPr/>
              <p:nvPr/>
            </p:nvSpPr>
            <p:spPr>
              <a:xfrm>
                <a:off x="4571929" y="1517837"/>
                <a:ext cx="1990011" cy="248603"/>
              </a:xfrm>
              <a:prstGeom prst="rect">
                <a:avLst/>
              </a:prstGeom>
              <a:noFill/>
              <a:ln/>
            </p:spPr>
            <p:txBody>
              <a:bodyPr wrap="none" lIns="0" tIns="0" rIns="0" bIns="0" rtlCol="0" anchor="t"/>
              <a:lstStyle/>
              <a:p>
                <a:pPr algn="ctr">
                  <a:lnSpc>
                    <a:spcPts val="2600"/>
                  </a:lnSpc>
                </a:pPr>
                <a:r>
                  <a:rPr lang="en-US" sz="1333" b="1" kern="0" spc="-21" dirty="0">
                    <a:solidFill>
                      <a:srgbClr val="F3F3E1"/>
                    </a:solidFill>
                    <a:latin typeface="Montserrat Bold" pitchFamily="34" charset="0"/>
                    <a:ea typeface="Montserrat Bold" pitchFamily="34" charset="-122"/>
                    <a:cs typeface="Montserrat Bold" pitchFamily="34" charset="-120"/>
                  </a:rPr>
                  <a:t>Frontier</a:t>
                </a:r>
                <a:endParaRPr lang="en-US" sz="1333" dirty="0">
                  <a:solidFill>
                    <a:srgbClr val="F3F3E1"/>
                  </a:solidFill>
                </a:endParaRPr>
              </a:p>
            </p:txBody>
          </p:sp>
          <p:sp>
            <p:nvSpPr>
              <p:cNvPr id="15" name="Text 6">
                <a:extLst>
                  <a:ext uri="{FF2B5EF4-FFF2-40B4-BE49-F238E27FC236}">
                    <a16:creationId xmlns:a16="http://schemas.microsoft.com/office/drawing/2014/main" id="{D41B2AB6-B214-872E-6D21-0645F99C4DA2}"/>
                  </a:ext>
                </a:extLst>
              </p:cNvPr>
              <p:cNvSpPr/>
              <p:nvPr/>
            </p:nvSpPr>
            <p:spPr>
              <a:xfrm>
                <a:off x="4956605" y="1771223"/>
                <a:ext cx="1220659" cy="262652"/>
              </a:xfrm>
              <a:prstGeom prst="rect">
                <a:avLst/>
              </a:prstGeom>
              <a:noFill/>
              <a:ln/>
            </p:spPr>
            <p:txBody>
              <a:bodyPr wrap="none" lIns="0" tIns="0" rIns="0" bIns="0" rtlCol="0" anchor="t"/>
              <a:lstStyle/>
              <a:p>
                <a:pPr algn="ctr">
                  <a:lnSpc>
                    <a:spcPts val="2733"/>
                  </a:lnSpc>
                </a:pPr>
                <a:r>
                  <a:rPr lang="en-US" sz="1200" dirty="0">
                    <a:solidFill>
                      <a:srgbClr val="F3F3E1"/>
                    </a:solidFill>
                    <a:latin typeface="Source Sans Pro" pitchFamily="34" charset="0"/>
                    <a:ea typeface="Source Sans Pro" pitchFamily="34" charset="-122"/>
                    <a:cs typeface="Source Sans Pro" pitchFamily="34" charset="-120"/>
                  </a:rPr>
                  <a:t>Node-hours</a:t>
                </a:r>
                <a:endParaRPr lang="en-US" sz="1200" dirty="0">
                  <a:solidFill>
                    <a:srgbClr val="F3F3E1"/>
                  </a:solidFill>
                </a:endParaRPr>
              </a:p>
            </p:txBody>
          </p:sp>
        </p:grpSp>
        <p:grpSp>
          <p:nvGrpSpPr>
            <p:cNvPr id="40" name="Group 39">
              <a:extLst>
                <a:ext uri="{FF2B5EF4-FFF2-40B4-BE49-F238E27FC236}">
                  <a16:creationId xmlns:a16="http://schemas.microsoft.com/office/drawing/2014/main" id="{C1BC1B17-705E-8396-5878-D2C177194B19}"/>
                </a:ext>
              </a:extLst>
            </p:cNvPr>
            <p:cNvGrpSpPr/>
            <p:nvPr/>
          </p:nvGrpSpPr>
          <p:grpSpPr>
            <a:xfrm>
              <a:off x="6511145" y="957151"/>
              <a:ext cx="1990011" cy="1013352"/>
              <a:chOff x="6511145" y="1020523"/>
              <a:chExt cx="1990011" cy="1013352"/>
            </a:xfrm>
          </p:grpSpPr>
          <p:sp>
            <p:nvSpPr>
              <p:cNvPr id="16" name="Text 7">
                <a:extLst>
                  <a:ext uri="{FF2B5EF4-FFF2-40B4-BE49-F238E27FC236}">
                    <a16:creationId xmlns:a16="http://schemas.microsoft.com/office/drawing/2014/main" id="{A7A9C5F0-10D2-3585-05D2-018CFE5FB527}"/>
                  </a:ext>
                </a:extLst>
              </p:cNvPr>
              <p:cNvSpPr/>
              <p:nvPr/>
            </p:nvSpPr>
            <p:spPr>
              <a:xfrm>
                <a:off x="6893247" y="1020523"/>
                <a:ext cx="1225806" cy="577929"/>
              </a:xfrm>
              <a:prstGeom prst="rect">
                <a:avLst/>
              </a:prstGeom>
              <a:noFill/>
              <a:ln/>
            </p:spPr>
            <p:txBody>
              <a:bodyPr wrap="none" lIns="0" tIns="0" rIns="0" bIns="0" rtlCol="0" anchor="t"/>
              <a:lstStyle/>
              <a:p>
                <a:pPr algn="ctr">
                  <a:lnSpc>
                    <a:spcPts val="6067"/>
                  </a:lnSpc>
                </a:pPr>
                <a:r>
                  <a:rPr lang="en-US" sz="3733" b="1" kern="0" spc="-61" dirty="0">
                    <a:solidFill>
                      <a:srgbClr val="F3F3E1"/>
                    </a:solidFill>
                    <a:latin typeface="Montserrat Bold" pitchFamily="34" charset="0"/>
                    <a:ea typeface="Montserrat Bold" pitchFamily="34" charset="-122"/>
                    <a:cs typeface="Montserrat Bold" pitchFamily="34" charset="-120"/>
                  </a:rPr>
                  <a:t>125K</a:t>
                </a:r>
                <a:endParaRPr lang="en-US" sz="3733" dirty="0">
                  <a:solidFill>
                    <a:srgbClr val="F3F3E1"/>
                  </a:solidFill>
                </a:endParaRPr>
              </a:p>
            </p:txBody>
          </p:sp>
          <p:sp>
            <p:nvSpPr>
              <p:cNvPr id="17" name="Text 8">
                <a:extLst>
                  <a:ext uri="{FF2B5EF4-FFF2-40B4-BE49-F238E27FC236}">
                    <a16:creationId xmlns:a16="http://schemas.microsoft.com/office/drawing/2014/main" id="{AE05D372-92F4-F5EB-C793-09A7E4A7A796}"/>
                  </a:ext>
                </a:extLst>
              </p:cNvPr>
              <p:cNvSpPr/>
              <p:nvPr/>
            </p:nvSpPr>
            <p:spPr>
              <a:xfrm>
                <a:off x="6511145" y="1517837"/>
                <a:ext cx="1990011" cy="248603"/>
              </a:xfrm>
              <a:prstGeom prst="rect">
                <a:avLst/>
              </a:prstGeom>
              <a:noFill/>
              <a:ln/>
            </p:spPr>
            <p:txBody>
              <a:bodyPr wrap="none" lIns="0" tIns="0" rIns="0" bIns="0" rtlCol="0" anchor="t"/>
              <a:lstStyle/>
              <a:p>
                <a:pPr algn="ctr">
                  <a:lnSpc>
                    <a:spcPts val="2600"/>
                  </a:lnSpc>
                </a:pPr>
                <a:r>
                  <a:rPr lang="en-US" sz="1333" b="1" kern="0" spc="-21" dirty="0">
                    <a:solidFill>
                      <a:srgbClr val="F3F3E1"/>
                    </a:solidFill>
                    <a:latin typeface="Montserrat Bold" pitchFamily="34" charset="0"/>
                    <a:ea typeface="Montserrat Bold" pitchFamily="34" charset="-122"/>
                    <a:cs typeface="Montserrat Bold" pitchFamily="34" charset="-120"/>
                  </a:rPr>
                  <a:t>Frontera</a:t>
                </a:r>
                <a:endParaRPr lang="en-US" sz="1333" dirty="0">
                  <a:solidFill>
                    <a:srgbClr val="F3F3E1"/>
                  </a:solidFill>
                </a:endParaRPr>
              </a:p>
            </p:txBody>
          </p:sp>
          <p:sp>
            <p:nvSpPr>
              <p:cNvPr id="18" name="Text 9">
                <a:extLst>
                  <a:ext uri="{FF2B5EF4-FFF2-40B4-BE49-F238E27FC236}">
                    <a16:creationId xmlns:a16="http://schemas.microsoft.com/office/drawing/2014/main" id="{21E778FB-11A7-9DB3-9199-79C2ECE8B923}"/>
                  </a:ext>
                </a:extLst>
              </p:cNvPr>
              <p:cNvSpPr/>
              <p:nvPr/>
            </p:nvSpPr>
            <p:spPr>
              <a:xfrm>
                <a:off x="7012918" y="1771223"/>
                <a:ext cx="986465" cy="262652"/>
              </a:xfrm>
              <a:prstGeom prst="rect">
                <a:avLst/>
              </a:prstGeom>
              <a:noFill/>
              <a:ln/>
            </p:spPr>
            <p:txBody>
              <a:bodyPr wrap="none" lIns="0" tIns="0" rIns="0" bIns="0" rtlCol="0" anchor="t"/>
              <a:lstStyle/>
              <a:p>
                <a:pPr algn="ctr">
                  <a:lnSpc>
                    <a:spcPts val="2733"/>
                  </a:lnSpc>
                </a:pPr>
                <a:r>
                  <a:rPr lang="en-US" sz="1200" dirty="0">
                    <a:solidFill>
                      <a:srgbClr val="F3F3E1"/>
                    </a:solidFill>
                    <a:latin typeface="Source Sans Pro" pitchFamily="34" charset="0"/>
                    <a:ea typeface="Source Sans Pro" pitchFamily="34" charset="-122"/>
                    <a:cs typeface="Source Sans Pro" pitchFamily="34" charset="-120"/>
                  </a:rPr>
                  <a:t>Node-hours</a:t>
                </a:r>
                <a:endParaRPr lang="en-US" sz="1200" dirty="0">
                  <a:solidFill>
                    <a:srgbClr val="F3F3E1"/>
                  </a:solidFill>
                </a:endParaRPr>
              </a:p>
            </p:txBody>
          </p:sp>
        </p:grpSp>
        <p:sp>
          <p:nvSpPr>
            <p:cNvPr id="26" name="Rounded Rectangle 25">
              <a:extLst>
                <a:ext uri="{FF2B5EF4-FFF2-40B4-BE49-F238E27FC236}">
                  <a16:creationId xmlns:a16="http://schemas.microsoft.com/office/drawing/2014/main" id="{83CADEF0-7E8D-615B-0971-5D90B4298764}"/>
                </a:ext>
              </a:extLst>
            </p:cNvPr>
            <p:cNvSpPr/>
            <p:nvPr/>
          </p:nvSpPr>
          <p:spPr>
            <a:xfrm>
              <a:off x="2815628" y="885734"/>
              <a:ext cx="1358019" cy="1195057"/>
            </a:xfrm>
            <a:prstGeom prst="roundRect">
              <a:avLst/>
            </a:prstGeom>
            <a:gradFill flip="none" rotWithShape="1">
              <a:gsLst>
                <a:gs pos="0">
                  <a:srgbClr val="4285F4">
                    <a:shade val="30000"/>
                    <a:satMod val="115000"/>
                  </a:srgbClr>
                </a:gs>
                <a:gs pos="50000">
                  <a:srgbClr val="4285F4">
                    <a:shade val="67500"/>
                    <a:satMod val="115000"/>
                  </a:srgbClr>
                </a:gs>
                <a:gs pos="100000">
                  <a:srgbClr val="4285F4">
                    <a:shade val="100000"/>
                    <a:satMod val="115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8" name="Group 37">
              <a:extLst>
                <a:ext uri="{FF2B5EF4-FFF2-40B4-BE49-F238E27FC236}">
                  <a16:creationId xmlns:a16="http://schemas.microsoft.com/office/drawing/2014/main" id="{2267C340-53B8-2847-19CE-AEF952D3B322}"/>
                </a:ext>
              </a:extLst>
            </p:cNvPr>
            <p:cNvGrpSpPr/>
            <p:nvPr/>
          </p:nvGrpSpPr>
          <p:grpSpPr>
            <a:xfrm>
              <a:off x="2682891" y="957151"/>
              <a:ext cx="1625046" cy="1013352"/>
              <a:chOff x="2682891" y="1020523"/>
              <a:chExt cx="1625046" cy="1013352"/>
            </a:xfrm>
          </p:grpSpPr>
          <p:sp>
            <p:nvSpPr>
              <p:cNvPr id="2" name="Text 1">
                <a:extLst>
                  <a:ext uri="{FF2B5EF4-FFF2-40B4-BE49-F238E27FC236}">
                    <a16:creationId xmlns:a16="http://schemas.microsoft.com/office/drawing/2014/main" id="{6F2B41D0-CDD7-2DED-703F-FDA0CD3EF166}"/>
                  </a:ext>
                </a:extLst>
              </p:cNvPr>
              <p:cNvSpPr/>
              <p:nvPr/>
            </p:nvSpPr>
            <p:spPr>
              <a:xfrm>
                <a:off x="2682891" y="1020523"/>
                <a:ext cx="1625046" cy="577929"/>
              </a:xfrm>
              <a:prstGeom prst="rect">
                <a:avLst/>
              </a:prstGeom>
              <a:noFill/>
              <a:ln/>
            </p:spPr>
            <p:txBody>
              <a:bodyPr wrap="none" lIns="0" tIns="0" rIns="0" bIns="0" rtlCol="0" anchor="t"/>
              <a:lstStyle/>
              <a:p>
                <a:pPr algn="ctr">
                  <a:lnSpc>
                    <a:spcPts val="6067"/>
                  </a:lnSpc>
                </a:pPr>
                <a:r>
                  <a:rPr lang="en-US" sz="3733" b="1" kern="0" spc="-61" dirty="0">
                    <a:solidFill>
                      <a:srgbClr val="F3F3E1"/>
                    </a:solidFill>
                    <a:latin typeface="Montserrat Bold" pitchFamily="34" charset="0"/>
                    <a:ea typeface="Montserrat Bold" pitchFamily="34" charset="-122"/>
                    <a:cs typeface="Montserrat Bold" pitchFamily="34" charset="-120"/>
                  </a:rPr>
                  <a:t>45</a:t>
                </a:r>
                <a:endParaRPr lang="en-US" sz="3733" dirty="0">
                  <a:solidFill>
                    <a:srgbClr val="F3F3E1"/>
                  </a:solidFill>
                </a:endParaRPr>
              </a:p>
            </p:txBody>
          </p:sp>
          <p:sp>
            <p:nvSpPr>
              <p:cNvPr id="10" name="Text 2">
                <a:extLst>
                  <a:ext uri="{FF2B5EF4-FFF2-40B4-BE49-F238E27FC236}">
                    <a16:creationId xmlns:a16="http://schemas.microsoft.com/office/drawing/2014/main" id="{43302ABE-06E8-2B10-C55D-E66DDFCB6BFF}"/>
                  </a:ext>
                </a:extLst>
              </p:cNvPr>
              <p:cNvSpPr/>
              <p:nvPr/>
            </p:nvSpPr>
            <p:spPr>
              <a:xfrm>
                <a:off x="3072990" y="1517837"/>
                <a:ext cx="844848" cy="248603"/>
              </a:xfrm>
              <a:prstGeom prst="rect">
                <a:avLst/>
              </a:prstGeom>
              <a:noFill/>
              <a:ln/>
            </p:spPr>
            <p:txBody>
              <a:bodyPr wrap="none" lIns="0" tIns="0" rIns="0" bIns="0" rtlCol="0" anchor="t"/>
              <a:lstStyle/>
              <a:p>
                <a:pPr algn="ctr">
                  <a:lnSpc>
                    <a:spcPts val="2600"/>
                  </a:lnSpc>
                </a:pPr>
                <a:r>
                  <a:rPr lang="en-US" sz="1333" b="1" kern="0" spc="-21" dirty="0">
                    <a:solidFill>
                      <a:srgbClr val="F3F3E1"/>
                    </a:solidFill>
                    <a:latin typeface="Montserrat Bold" pitchFamily="34" charset="0"/>
                    <a:ea typeface="Montserrat Bold" pitchFamily="34" charset="-122"/>
                    <a:cs typeface="Montserrat Bold" pitchFamily="34" charset="-120"/>
                  </a:rPr>
                  <a:t>Days</a:t>
                </a:r>
                <a:endParaRPr lang="en-US" sz="1333" dirty="0">
                  <a:solidFill>
                    <a:srgbClr val="F3F3E1"/>
                  </a:solidFill>
                </a:endParaRPr>
              </a:p>
            </p:txBody>
          </p:sp>
          <p:sp>
            <p:nvSpPr>
              <p:cNvPr id="12" name="Text 3">
                <a:extLst>
                  <a:ext uri="{FF2B5EF4-FFF2-40B4-BE49-F238E27FC236}">
                    <a16:creationId xmlns:a16="http://schemas.microsoft.com/office/drawing/2014/main" id="{9995668C-8948-A8C4-0038-FF53F32050CD}"/>
                  </a:ext>
                </a:extLst>
              </p:cNvPr>
              <p:cNvSpPr/>
              <p:nvPr/>
            </p:nvSpPr>
            <p:spPr>
              <a:xfrm>
                <a:off x="2682891" y="1771223"/>
                <a:ext cx="1625046" cy="262652"/>
              </a:xfrm>
              <a:prstGeom prst="rect">
                <a:avLst/>
              </a:prstGeom>
              <a:noFill/>
              <a:ln/>
            </p:spPr>
            <p:txBody>
              <a:bodyPr wrap="none" lIns="0" tIns="0" rIns="0" bIns="0" rtlCol="0" anchor="t"/>
              <a:lstStyle/>
              <a:p>
                <a:pPr algn="ctr">
                  <a:lnSpc>
                    <a:spcPts val="2733"/>
                  </a:lnSpc>
                </a:pPr>
                <a:r>
                  <a:rPr lang="en-US" sz="1200" dirty="0">
                    <a:solidFill>
                      <a:srgbClr val="F3F3E1"/>
                    </a:solidFill>
                    <a:latin typeface="Source Sans Pro" pitchFamily="34" charset="0"/>
                    <a:ea typeface="Source Sans Pro" pitchFamily="34" charset="-122"/>
                    <a:cs typeface="Source Sans Pro" pitchFamily="34" charset="-120"/>
                  </a:rPr>
                  <a:t>Duration of 24/7 operation</a:t>
                </a:r>
                <a:endParaRPr lang="en-US" sz="1200" dirty="0">
                  <a:solidFill>
                    <a:srgbClr val="F3F3E1"/>
                  </a:solidFill>
                </a:endParaRPr>
              </a:p>
            </p:txBody>
          </p:sp>
        </p:grpSp>
        <p:sp>
          <p:nvSpPr>
            <p:cNvPr id="33" name="TextBox 32">
              <a:extLst>
                <a:ext uri="{FF2B5EF4-FFF2-40B4-BE49-F238E27FC236}">
                  <a16:creationId xmlns:a16="http://schemas.microsoft.com/office/drawing/2014/main" id="{71069ACC-219E-51AE-B0DB-350B4F9EE2B5}"/>
                </a:ext>
              </a:extLst>
            </p:cNvPr>
            <p:cNvSpPr txBox="1"/>
            <p:nvPr/>
          </p:nvSpPr>
          <p:spPr>
            <a:xfrm>
              <a:off x="2496726" y="2331157"/>
              <a:ext cx="6836018" cy="346249"/>
            </a:xfrm>
            <a:prstGeom prst="rect">
              <a:avLst/>
            </a:prstGeom>
            <a:noFill/>
          </p:spPr>
          <p:txBody>
            <a:bodyPr wrap="square">
              <a:spAutoFit/>
            </a:bodyPr>
            <a:lstStyle/>
            <a:p>
              <a:r>
                <a:rPr lang="en-US" sz="2400" i="1" dirty="0">
                  <a:solidFill>
                    <a:srgbClr val="0C2159"/>
                  </a:solidFill>
                  <a:latin typeface="Calibri" panose="020F0502020204030204" pitchFamily="34" charset="0"/>
                </a:rPr>
                <a:t>H</a:t>
              </a:r>
              <a:r>
                <a:rPr lang="en-US" sz="1867" i="1" dirty="0">
                  <a:solidFill>
                    <a:srgbClr val="0C2159"/>
                  </a:solidFill>
                  <a:latin typeface="Calibri" panose="020F0502020204030204" pitchFamily="34" charset="0"/>
                </a:rPr>
                <a:t>igh-water marks were 4130 nodes on Frontier (44%) and 1029 nodes on Frontera (12%)*</a:t>
              </a:r>
              <a:endParaRPr lang="en-US" sz="2400" i="1" dirty="0">
                <a:solidFill>
                  <a:srgbClr val="0C2159"/>
                </a:solidFill>
              </a:endParaRPr>
            </a:p>
          </p:txBody>
        </p:sp>
      </p:grpSp>
      <p:sp>
        <p:nvSpPr>
          <p:cNvPr id="34" name="TextBox 33">
            <a:extLst>
              <a:ext uri="{FF2B5EF4-FFF2-40B4-BE49-F238E27FC236}">
                <a16:creationId xmlns:a16="http://schemas.microsoft.com/office/drawing/2014/main" id="{59515EFD-2540-5E43-C66D-1391A895E1B7}"/>
              </a:ext>
            </a:extLst>
          </p:cNvPr>
          <p:cNvSpPr txBox="1"/>
          <p:nvPr/>
        </p:nvSpPr>
        <p:spPr>
          <a:xfrm>
            <a:off x="5057361" y="6190101"/>
            <a:ext cx="4620817" cy="830997"/>
          </a:xfrm>
          <a:prstGeom prst="rect">
            <a:avLst/>
          </a:prstGeom>
          <a:noFill/>
        </p:spPr>
        <p:txBody>
          <a:bodyPr wrap="none" rtlCol="0">
            <a:spAutoFit/>
          </a:bodyPr>
          <a:lstStyle/>
          <a:p>
            <a:r>
              <a:rPr lang="en-US" sz="2400" i="1" dirty="0"/>
              <a:t>* </a:t>
            </a:r>
            <a:r>
              <a:rPr lang="en-US" sz="1867" i="1" dirty="0">
                <a:solidFill>
                  <a:srgbClr val="000000"/>
                </a:solidFill>
                <a:latin typeface="Calibri" panose="020F0502020204030204" pitchFamily="34" charset="0"/>
              </a:rPr>
              <a:t>Neither used a reservation or priority bump.</a:t>
            </a:r>
          </a:p>
          <a:p>
            <a:endParaRPr lang="en-US" sz="2400" i="1" dirty="0"/>
          </a:p>
        </p:txBody>
      </p:sp>
      <p:sp>
        <p:nvSpPr>
          <p:cNvPr id="31" name="Rounded Rectangle 30">
            <a:extLst>
              <a:ext uri="{FF2B5EF4-FFF2-40B4-BE49-F238E27FC236}">
                <a16:creationId xmlns:a16="http://schemas.microsoft.com/office/drawing/2014/main" id="{AB226C9A-C85E-5380-E5EB-AFB144C00103}"/>
              </a:ext>
            </a:extLst>
          </p:cNvPr>
          <p:cNvSpPr/>
          <p:nvPr/>
        </p:nvSpPr>
        <p:spPr>
          <a:xfrm>
            <a:off x="9163291" y="3582557"/>
            <a:ext cx="1810692" cy="1593409"/>
          </a:xfrm>
          <a:prstGeom prst="roundRect">
            <a:avLst/>
          </a:prstGeom>
          <a:gradFill flip="none" rotWithShape="1">
            <a:gsLst>
              <a:gs pos="0">
                <a:srgbClr val="4285F4">
                  <a:shade val="30000"/>
                  <a:satMod val="115000"/>
                </a:srgbClr>
              </a:gs>
              <a:gs pos="50000">
                <a:srgbClr val="4285F4">
                  <a:shade val="67500"/>
                  <a:satMod val="115000"/>
                </a:srgbClr>
              </a:gs>
              <a:gs pos="100000">
                <a:srgbClr val="4285F4">
                  <a:shade val="100000"/>
                  <a:satMod val="115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3F3E1"/>
              </a:solidFill>
            </a:endParaRPr>
          </a:p>
        </p:txBody>
      </p:sp>
      <p:sp>
        <p:nvSpPr>
          <p:cNvPr id="35" name="Text 13">
            <a:extLst>
              <a:ext uri="{FF2B5EF4-FFF2-40B4-BE49-F238E27FC236}">
                <a16:creationId xmlns:a16="http://schemas.microsoft.com/office/drawing/2014/main" id="{FB8C7B5E-BFAC-BDB2-9B2C-F79784034BBC}"/>
              </a:ext>
            </a:extLst>
          </p:cNvPr>
          <p:cNvSpPr/>
          <p:nvPr/>
        </p:nvSpPr>
        <p:spPr>
          <a:xfrm>
            <a:off x="9401732" y="3698111"/>
            <a:ext cx="1333809" cy="770572"/>
          </a:xfrm>
          <a:prstGeom prst="rect">
            <a:avLst/>
          </a:prstGeom>
          <a:noFill/>
          <a:ln/>
        </p:spPr>
        <p:txBody>
          <a:bodyPr wrap="none" lIns="0" tIns="0" rIns="0" bIns="0" rtlCol="0" anchor="t"/>
          <a:lstStyle/>
          <a:p>
            <a:pPr algn="ctr">
              <a:lnSpc>
                <a:spcPts val="6067"/>
              </a:lnSpc>
            </a:pPr>
            <a:r>
              <a:rPr lang="en-US" sz="3733" b="1" kern="0" spc="-61" dirty="0">
                <a:solidFill>
                  <a:srgbClr val="F3F3E1"/>
                </a:solidFill>
                <a:latin typeface="Montserrat Bold" pitchFamily="34" charset="0"/>
                <a:ea typeface="Montserrat Bold" pitchFamily="34" charset="-122"/>
                <a:cs typeface="Montserrat Bold" pitchFamily="34" charset="-120"/>
              </a:rPr>
              <a:t>945</a:t>
            </a:r>
            <a:endParaRPr lang="en-US" sz="3733" dirty="0">
              <a:solidFill>
                <a:srgbClr val="F3F3E1"/>
              </a:solidFill>
            </a:endParaRPr>
          </a:p>
        </p:txBody>
      </p:sp>
      <p:sp>
        <p:nvSpPr>
          <p:cNvPr id="36" name="Text 14">
            <a:extLst>
              <a:ext uri="{FF2B5EF4-FFF2-40B4-BE49-F238E27FC236}">
                <a16:creationId xmlns:a16="http://schemas.microsoft.com/office/drawing/2014/main" id="{D7C0C6C0-06E7-E654-6542-D302AA05D49B}"/>
              </a:ext>
            </a:extLst>
          </p:cNvPr>
          <p:cNvSpPr/>
          <p:nvPr/>
        </p:nvSpPr>
        <p:spPr>
          <a:xfrm>
            <a:off x="8741962" y="4370755"/>
            <a:ext cx="2653348" cy="331471"/>
          </a:xfrm>
          <a:prstGeom prst="rect">
            <a:avLst/>
          </a:prstGeom>
          <a:noFill/>
          <a:ln/>
        </p:spPr>
        <p:txBody>
          <a:bodyPr wrap="none" lIns="0" tIns="0" rIns="0" bIns="0" rtlCol="0" anchor="t"/>
          <a:lstStyle/>
          <a:p>
            <a:pPr algn="ctr">
              <a:lnSpc>
                <a:spcPts val="2600"/>
              </a:lnSpc>
            </a:pPr>
            <a:r>
              <a:rPr lang="en-US" sz="1333" b="1" kern="0" spc="-21" dirty="0">
                <a:solidFill>
                  <a:srgbClr val="F3F3E1"/>
                </a:solidFill>
                <a:latin typeface="Montserrat Bold" pitchFamily="34" charset="0"/>
                <a:ea typeface="Montserrat Bold" pitchFamily="34" charset="-122"/>
                <a:cs typeface="Montserrat Bold" pitchFamily="34" charset="-120"/>
              </a:rPr>
              <a:t>Workflows</a:t>
            </a:r>
            <a:endParaRPr lang="en-US" sz="1333" dirty="0">
              <a:solidFill>
                <a:srgbClr val="F3F3E1"/>
              </a:solidFill>
            </a:endParaRPr>
          </a:p>
        </p:txBody>
      </p:sp>
      <p:sp>
        <p:nvSpPr>
          <p:cNvPr id="41" name="Text 15">
            <a:extLst>
              <a:ext uri="{FF2B5EF4-FFF2-40B4-BE49-F238E27FC236}">
                <a16:creationId xmlns:a16="http://schemas.microsoft.com/office/drawing/2014/main" id="{E7988C58-D6ED-3B44-5D1F-DEA731F61285}"/>
              </a:ext>
            </a:extLst>
          </p:cNvPr>
          <p:cNvSpPr/>
          <p:nvPr/>
        </p:nvSpPr>
        <p:spPr>
          <a:xfrm>
            <a:off x="9101991" y="4695605"/>
            <a:ext cx="1933288" cy="350203"/>
          </a:xfrm>
          <a:prstGeom prst="rect">
            <a:avLst/>
          </a:prstGeom>
          <a:noFill/>
          <a:ln/>
        </p:spPr>
        <p:txBody>
          <a:bodyPr wrap="none" lIns="0" tIns="0" rIns="0" bIns="0" rtlCol="0" anchor="t"/>
          <a:lstStyle/>
          <a:p>
            <a:pPr algn="ctr">
              <a:lnSpc>
                <a:spcPts val="2733"/>
              </a:lnSpc>
            </a:pPr>
            <a:r>
              <a:rPr lang="en-US" sz="1200" dirty="0">
                <a:solidFill>
                  <a:srgbClr val="F3F3E1"/>
                </a:solidFill>
                <a:latin typeface="Source Sans Pro" pitchFamily="34" charset="0"/>
              </a:rPr>
              <a:t>27,720 jobs</a:t>
            </a:r>
            <a:endParaRPr lang="en-US" sz="1200" dirty="0">
              <a:solidFill>
                <a:srgbClr val="F3F3E1"/>
              </a:solidFill>
            </a:endParaRPr>
          </a:p>
        </p:txBody>
      </p:sp>
      <p:pic>
        <p:nvPicPr>
          <p:cNvPr id="11" name="Picture 2">
            <a:extLst>
              <a:ext uri="{FF2B5EF4-FFF2-40B4-BE49-F238E27FC236}">
                <a16:creationId xmlns:a16="http://schemas.microsoft.com/office/drawing/2014/main" id="{50BC1299-2F31-D0F9-4379-D79AAE78F5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4" t="57767" r="76845" b="11603"/>
          <a:stretch/>
        </p:blipFill>
        <p:spPr bwMode="auto">
          <a:xfrm>
            <a:off x="-120226" y="5756883"/>
            <a:ext cx="1241768" cy="1161211"/>
          </a:xfrm>
          <a:prstGeom prst="ellipse">
            <a:avLst/>
          </a:prstGeom>
          <a:solidFill>
            <a:srgbClr val="FFFFFF"/>
          </a:solidFill>
        </p:spPr>
      </p:pic>
      <p:sp>
        <p:nvSpPr>
          <p:cNvPr id="32" name="TextBox 31">
            <a:extLst>
              <a:ext uri="{FF2B5EF4-FFF2-40B4-BE49-F238E27FC236}">
                <a16:creationId xmlns:a16="http://schemas.microsoft.com/office/drawing/2014/main" id="{E60935A5-C2F7-A844-4991-7C9C95945E86}"/>
              </a:ext>
            </a:extLst>
          </p:cNvPr>
          <p:cNvSpPr txBox="1"/>
          <p:nvPr/>
        </p:nvSpPr>
        <p:spPr>
          <a:xfrm>
            <a:off x="6992634" y="2833001"/>
            <a:ext cx="750270" cy="369332"/>
          </a:xfrm>
          <a:prstGeom prst="rect">
            <a:avLst/>
          </a:prstGeom>
          <a:noFill/>
        </p:spPr>
        <p:txBody>
          <a:bodyPr wrap="none" rtlCol="0">
            <a:spAutoFit/>
          </a:bodyPr>
          <a:lstStyle/>
          <a:p>
            <a:r>
              <a:rPr lang="en-US" dirty="0"/>
              <a:t>GPUs</a:t>
            </a:r>
          </a:p>
        </p:txBody>
      </p:sp>
      <p:sp>
        <p:nvSpPr>
          <p:cNvPr id="37" name="TextBox 36">
            <a:extLst>
              <a:ext uri="{FF2B5EF4-FFF2-40B4-BE49-F238E27FC236}">
                <a16:creationId xmlns:a16="http://schemas.microsoft.com/office/drawing/2014/main" id="{4180AB5A-D595-E3B6-2C8C-B094B4F2A561}"/>
              </a:ext>
            </a:extLst>
          </p:cNvPr>
          <p:cNvSpPr txBox="1"/>
          <p:nvPr/>
        </p:nvSpPr>
        <p:spPr>
          <a:xfrm>
            <a:off x="9652081" y="2823150"/>
            <a:ext cx="747064" cy="369332"/>
          </a:xfrm>
          <a:prstGeom prst="rect">
            <a:avLst/>
          </a:prstGeom>
          <a:noFill/>
        </p:spPr>
        <p:txBody>
          <a:bodyPr wrap="none" rtlCol="0">
            <a:spAutoFit/>
          </a:bodyPr>
          <a:lstStyle/>
          <a:p>
            <a:r>
              <a:rPr lang="en-US" dirty="0"/>
              <a:t>CPUs</a:t>
            </a:r>
          </a:p>
        </p:txBody>
      </p:sp>
    </p:spTree>
    <p:extLst>
      <p:ext uri="{BB962C8B-B14F-4D97-AF65-F5344CB8AC3E}">
        <p14:creationId xmlns:p14="http://schemas.microsoft.com/office/powerpoint/2010/main" val="432671659"/>
      </p:ext>
    </p:extLst>
  </p:cSld>
  <p:clrMapOvr>
    <a:masterClrMapping/>
  </p:clrMapOvr>
</p:sld>
</file>

<file path=ppt/theme/theme1.xml><?xml version="1.0" encoding="utf-8"?>
<a:theme xmlns:a="http://schemas.openxmlformats.org/drawingml/2006/main" name="Office Theme">
  <a:themeElements>
    <a:clrScheme name="Custom 7">
      <a:dk1>
        <a:srgbClr val="09AC97"/>
      </a:dk1>
      <a:lt1>
        <a:srgbClr val="FFFFFF"/>
      </a:lt1>
      <a:dk2>
        <a:srgbClr val="025571"/>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34843</TotalTime>
  <Words>2686</Words>
  <Application>Microsoft Macintosh PowerPoint</Application>
  <PresentationFormat>Widescreen</PresentationFormat>
  <Paragraphs>448</Paragraphs>
  <Slides>29</Slides>
  <Notes>14</Notes>
  <HiddenSlides>3</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29</vt:i4>
      </vt:variant>
    </vt:vector>
  </HeadingPairs>
  <TitlesOfParts>
    <vt:vector size="47" baseType="lpstr">
      <vt:lpstr>Aptos</vt:lpstr>
      <vt:lpstr>Arial</vt:lpstr>
      <vt:lpstr>Calibri</vt:lpstr>
      <vt:lpstr>Calisto MT</vt:lpstr>
      <vt:lpstr>Candara</vt:lpstr>
      <vt:lpstr>Century Gothic</vt:lpstr>
      <vt:lpstr>Courier New</vt:lpstr>
      <vt:lpstr>Helvetica Neue</vt:lpstr>
      <vt:lpstr>Helvetica Neue Light</vt:lpstr>
      <vt:lpstr>Montserrat Bold</vt:lpstr>
      <vt:lpstr>Noto Sans Symbols</vt:lpstr>
      <vt:lpstr>Open Sans</vt:lpstr>
      <vt:lpstr>Roboto</vt:lpstr>
      <vt:lpstr>Roboto Black</vt:lpstr>
      <vt:lpstr>Roboto Light</vt:lpstr>
      <vt:lpstr>Source Sans Pro</vt:lpstr>
      <vt:lpstr>Wingdings</vt:lpstr>
      <vt:lpstr>Office Theme</vt:lpstr>
      <vt:lpstr>From Scripts to Workflows: Orchestrating Science with Pegasus</vt:lpstr>
      <vt:lpstr>SciTech Activities</vt:lpstr>
      <vt:lpstr>Some workflows are simple!</vt:lpstr>
      <vt:lpstr>PowerPoint Presentation</vt:lpstr>
      <vt:lpstr>Pegasus Workflow Management System, est. 2001</vt:lpstr>
      <vt:lpstr>PowerPoint Presentation</vt:lpstr>
      <vt:lpstr>PowerPoint Presentation</vt:lpstr>
      <vt:lpstr>Workflows Can Move with Time</vt:lpstr>
      <vt:lpstr>PowerPoint Presentation</vt:lpstr>
      <vt:lpstr>Edge-2-Cloud Applications</vt:lpstr>
      <vt:lpstr>PowerPoint Presentation</vt:lpstr>
      <vt:lpstr>How do workflows start?</vt:lpstr>
      <vt:lpstr>Pegasus Planning: Challenges and Solutions for Improving Performance and Robustness</vt:lpstr>
      <vt:lpstr>Pegasus Workflow Execution:  Challenges and Solutions for Fault Tolerance</vt:lpstr>
      <vt:lpstr>PowerPoint Presentation</vt:lpstr>
      <vt:lpstr>ACCESS CI provides researchers with:</vt:lpstr>
      <vt:lpstr>PowerPoint Presentation</vt:lpstr>
      <vt:lpstr>ACCESS Pegasus</vt:lpstr>
      <vt:lpstr>Jupyter-Notebook Self-Paced Tutorials and Examples</vt:lpstr>
      <vt:lpstr>PowerPoint Presentation</vt:lpstr>
      <vt:lpstr>AI Workflows</vt:lpstr>
      <vt:lpstr>Engage with us!</vt:lpstr>
      <vt:lpstr>PowerPoint Presentation</vt:lpstr>
      <vt:lpstr>PegasusAI  Plans</vt:lpstr>
      <vt:lpstr>Pegasus Analyzer</vt:lpstr>
      <vt:lpstr>PowerPoint Presentation</vt:lpstr>
      <vt:lpstr>Pegasus Workflow Management System</vt:lpstr>
      <vt:lpstr>CI Compass Fellowship Program (CICF)</vt:lpstr>
      <vt:lpstr>More Information About the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Ewa Deelman</dc:creator>
  <cp:lastModifiedBy>Karan Vahi</cp:lastModifiedBy>
  <cp:revision>55</cp:revision>
  <dcterms:created xsi:type="dcterms:W3CDTF">2024-11-18T21:19:06Z</dcterms:created>
  <dcterms:modified xsi:type="dcterms:W3CDTF">2025-12-03T00:21:40Z</dcterms:modified>
</cp:coreProperties>
</file>